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56" r:id="rId2"/>
    <p:sldId id="257" r:id="rId3"/>
    <p:sldId id="277" r:id="rId4"/>
    <p:sldId id="276" r:id="rId5"/>
    <p:sldId id="289" r:id="rId6"/>
    <p:sldId id="278" r:id="rId7"/>
    <p:sldId id="290" r:id="rId8"/>
    <p:sldId id="279" r:id="rId9"/>
    <p:sldId id="280" r:id="rId10"/>
    <p:sldId id="262" r:id="rId11"/>
    <p:sldId id="283" r:id="rId12"/>
    <p:sldId id="282" r:id="rId13"/>
    <p:sldId id="265" r:id="rId14"/>
    <p:sldId id="288" r:id="rId15"/>
    <p:sldId id="261" r:id="rId16"/>
    <p:sldId id="284" r:id="rId17"/>
    <p:sldId id="285" r:id="rId18"/>
    <p:sldId id="260" r:id="rId19"/>
    <p:sldId id="286" r:id="rId20"/>
    <p:sldId id="287" r:id="rId21"/>
    <p:sldId id="264" r:id="rId22"/>
    <p:sldId id="268" r:id="rId23"/>
    <p:sldId id="258" r:id="rId24"/>
    <p:sldId id="263" r:id="rId25"/>
    <p:sldId id="273" r:id="rId26"/>
    <p:sldId id="274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4" y="214290"/>
            <a:ext cx="8715436" cy="64294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5093408"/>
            <a:ext cx="1785950" cy="1519270"/>
          </a:xfrm>
          <a:prstGeom prst="rect">
            <a:avLst/>
          </a:prstGeom>
          <a:noFill/>
        </p:spPr>
      </p:pic>
      <p:pic>
        <p:nvPicPr>
          <p:cNvPr id="9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6" y="5011333"/>
            <a:ext cx="1857388" cy="1580041"/>
          </a:xfrm>
          <a:prstGeom prst="rect">
            <a:avLst/>
          </a:prstGeom>
          <a:noFill/>
        </p:spPr>
      </p:pic>
      <p:pic>
        <p:nvPicPr>
          <p:cNvPr id="10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14745" y="5082742"/>
            <a:ext cx="1785950" cy="1519270"/>
          </a:xfrm>
          <a:prstGeom prst="rect">
            <a:avLst/>
          </a:prstGeom>
          <a:noFill/>
        </p:spPr>
      </p:pic>
      <p:pic>
        <p:nvPicPr>
          <p:cNvPr id="11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29257" y="5082742"/>
            <a:ext cx="1785950" cy="1519270"/>
          </a:xfrm>
          <a:prstGeom prst="rect">
            <a:avLst/>
          </a:prstGeom>
          <a:noFill/>
        </p:spPr>
      </p:pic>
      <p:pic>
        <p:nvPicPr>
          <p:cNvPr id="12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9" y="5093409"/>
            <a:ext cx="1785950" cy="15192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31863"/>
            <a:ext cx="822960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>
              <a:lnSpc>
                <a:spcPct val="150400"/>
              </a:lnSpc>
              <a:spcBef>
                <a:spcPts val="95"/>
              </a:spcBef>
            </a:pPr>
            <a:r>
              <a:rPr sz="2800" b="1" dirty="0" smtClean="0">
                <a:solidFill>
                  <a:schemeClr val="tx1"/>
                </a:solidFill>
              </a:rPr>
              <a:t>«</a:t>
            </a:r>
            <a:r>
              <a:rPr sz="2800" b="1" dirty="0">
                <a:solidFill>
                  <a:schemeClr val="tx1"/>
                </a:solidFill>
              </a:rPr>
              <a:t>ДИДАКТИЧЕСКИЕ</a:t>
            </a:r>
            <a:r>
              <a:rPr sz="2800" b="1" spc="-30" dirty="0">
                <a:solidFill>
                  <a:schemeClr val="tx1"/>
                </a:solidFill>
              </a:rPr>
              <a:t> </a:t>
            </a:r>
            <a:r>
              <a:rPr sz="2800" b="1" spc="50" dirty="0">
                <a:solidFill>
                  <a:schemeClr val="tx1"/>
                </a:solidFill>
              </a:rPr>
              <a:t>ИГРЫ</a:t>
            </a:r>
            <a:r>
              <a:rPr sz="2800" b="1" spc="-30" dirty="0">
                <a:solidFill>
                  <a:schemeClr val="tx1"/>
                </a:solidFill>
              </a:rPr>
              <a:t> </a:t>
            </a:r>
            <a:r>
              <a:rPr sz="2800" b="1" spc="80" dirty="0">
                <a:solidFill>
                  <a:schemeClr val="tx1"/>
                </a:solidFill>
              </a:rPr>
              <a:t>ИЗ </a:t>
            </a:r>
            <a:r>
              <a:rPr sz="2800" b="1" spc="-10" dirty="0">
                <a:solidFill>
                  <a:schemeClr val="tx1"/>
                </a:solidFill>
              </a:rPr>
              <a:t>БРОСОВОГО</a:t>
            </a:r>
            <a:r>
              <a:rPr sz="2800" b="1" spc="-110" dirty="0">
                <a:solidFill>
                  <a:schemeClr val="tx1"/>
                </a:solidFill>
              </a:rPr>
              <a:t> </a:t>
            </a:r>
            <a:r>
              <a:rPr sz="2800" b="1" dirty="0" smtClean="0">
                <a:solidFill>
                  <a:schemeClr val="tx1"/>
                </a:solidFill>
              </a:rPr>
              <a:t>МАТЕРИАЛА</a:t>
            </a:r>
            <a:r>
              <a:rPr lang="ru-RU" sz="2800" b="1" dirty="0" smtClean="0">
                <a:solidFill>
                  <a:schemeClr val="tx1"/>
                </a:solidFill>
              </a:rPr>
              <a:t>, КАК СРЕДСТВО РАЗВИТИЯ</a:t>
            </a:r>
            <a:r>
              <a:rPr sz="2800" b="1" spc="-105" dirty="0" smtClean="0">
                <a:solidFill>
                  <a:schemeClr val="tx1"/>
                </a:solidFill>
              </a:rPr>
              <a:t> </a:t>
            </a:r>
            <a:r>
              <a:rPr sz="2800" b="1" dirty="0" smtClean="0">
                <a:solidFill>
                  <a:schemeClr val="tx1"/>
                </a:solidFill>
              </a:rPr>
              <a:t>ДЕТЕЙ</a:t>
            </a:r>
            <a:r>
              <a:rPr sz="2800" b="1" spc="-15" dirty="0" smtClean="0">
                <a:solidFill>
                  <a:schemeClr val="tx1"/>
                </a:solidFill>
              </a:rPr>
              <a:t> </a:t>
            </a:r>
            <a:r>
              <a:rPr sz="2800" b="1" dirty="0">
                <a:solidFill>
                  <a:schemeClr val="tx1"/>
                </a:solidFill>
              </a:rPr>
              <a:t>С</a:t>
            </a:r>
            <a:r>
              <a:rPr sz="2800" b="1" spc="-10" dirty="0">
                <a:solidFill>
                  <a:schemeClr val="tx1"/>
                </a:solidFill>
              </a:rPr>
              <a:t> </a:t>
            </a:r>
            <a:r>
              <a:rPr sz="2800" b="1" spc="-20" dirty="0">
                <a:solidFill>
                  <a:schemeClr val="tx1"/>
                </a:solidFill>
              </a:rPr>
              <a:t>ОВЗ»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029200" y="4191000"/>
            <a:ext cx="3630706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endParaRPr lang="ru-RU" sz="1600" b="1" dirty="0" smtClean="0">
              <a:solidFill>
                <a:srgbClr val="3E3E3E"/>
              </a:solidFill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sz="1600" b="1" dirty="0" err="1" smtClean="0">
                <a:solidFill>
                  <a:srgbClr val="3E3E3E"/>
                </a:solidFill>
                <a:latin typeface="Palatino Linotype"/>
                <a:cs typeface="Palatino Linotype"/>
              </a:rPr>
              <a:t>Выполнила</a:t>
            </a:r>
            <a:r>
              <a:rPr sz="1600" b="1" dirty="0">
                <a:solidFill>
                  <a:srgbClr val="3E3E3E"/>
                </a:solidFill>
                <a:latin typeface="Palatino Linotype"/>
                <a:cs typeface="Palatino Linotype"/>
              </a:rPr>
              <a:t>:</a:t>
            </a:r>
            <a:r>
              <a:rPr sz="1600" b="1" spc="-50" dirty="0">
                <a:solidFill>
                  <a:srgbClr val="3E3E3E"/>
                </a:solidFill>
                <a:latin typeface="Palatino Linotype"/>
                <a:cs typeface="Palatino Linotype"/>
              </a:rPr>
              <a:t> </a:t>
            </a:r>
            <a:r>
              <a:rPr lang="ru-RU" sz="1600" b="1" dirty="0" smtClean="0">
                <a:solidFill>
                  <a:srgbClr val="3E3E3E"/>
                </a:solidFill>
                <a:latin typeface="Palatino Linotype"/>
                <a:cs typeface="Palatino Linotype"/>
              </a:rPr>
              <a:t>воспитатель 1 КК,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600" b="1" dirty="0" smtClean="0">
                <a:solidFill>
                  <a:srgbClr val="3E3E3E"/>
                </a:solidFill>
                <a:latin typeface="Palatino Linotype"/>
                <a:cs typeface="Palatino Linotype"/>
              </a:rPr>
              <a:t>Соколова Ольга Александровна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45722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106 «Анютины глазки» комбинированного вида» г. Орска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381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картинку»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рук, мышления, внимания, зрительно-моторной координации.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от бутылок, схемы изображений.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выбирает картинку, которую он хочет выложить, называет ее, называет цвета, приступает к работе.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807" y="3973619"/>
            <a:ext cx="3146614" cy="2209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200" y="4038600"/>
            <a:ext cx="3124200" cy="20574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2133600" cy="3124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34200" y="3581400"/>
            <a:ext cx="1981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63066"/>
            <a:ext cx="7429499" cy="380997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«Заплатки».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5" y="762000"/>
            <a:ext cx="7429499" cy="607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подобрать нужные  заплатки  на картинке по цвету и размеру.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основных цветов, изображения различных предметов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выбирает картинку, которую он хочет, называет ее, называет цвета, приступает к работе.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7435" y="3522571"/>
            <a:ext cx="4038606" cy="2632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8425" y="3392228"/>
            <a:ext cx="4038610" cy="2892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783" y="3499354"/>
            <a:ext cx="4020669" cy="26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6" y="13"/>
            <a:ext cx="7429499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29" y="228601"/>
            <a:ext cx="4286249" cy="3657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Продолжи узор»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логическое мышление,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узоры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чередуя элементы разного цвета.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бутылок основных цветов.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узор из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крышек,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ребенок продолжает ряд.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360" y="4660304"/>
            <a:ext cx="2346159" cy="1712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38" y="4290040"/>
            <a:ext cx="2124181" cy="238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8649" b="3437"/>
          <a:stretch>
            <a:fillRect/>
          </a:stretch>
        </p:blipFill>
        <p:spPr>
          <a:xfrm rot="5400000">
            <a:off x="6174060" y="647855"/>
            <a:ext cx="3031958" cy="238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5929" r="10347" b="1855"/>
          <a:stretch>
            <a:fillRect/>
          </a:stretch>
        </p:blipFill>
        <p:spPr>
          <a:xfrm rot="5400000">
            <a:off x="4038097" y="4188507"/>
            <a:ext cx="2454444" cy="242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t="5302" r="10007"/>
          <a:stretch>
            <a:fillRect/>
          </a:stretch>
        </p:blipFill>
        <p:spPr>
          <a:xfrm rot="5400000">
            <a:off x="6440434" y="4107769"/>
            <a:ext cx="2486477" cy="235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r="10211"/>
          <a:stretch>
            <a:fillRect/>
          </a:stretch>
        </p:blipFill>
        <p:spPr>
          <a:xfrm>
            <a:off x="4367464" y="1130968"/>
            <a:ext cx="2039352" cy="302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2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157" y="440301"/>
            <a:ext cx="73888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/>
              <a:t> </a:t>
            </a:r>
            <a:r>
              <a:rPr lang="ru-RU" sz="2800" b="1" dirty="0"/>
              <a:t>«Разложи по цвету</a:t>
            </a:r>
            <a:r>
              <a:rPr lang="ru-RU" sz="2800" b="1" dirty="0" smtClean="0"/>
              <a:t>» </a:t>
            </a:r>
            <a:endParaRPr sz="2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066820"/>
            <a:ext cx="8458200" cy="231601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560"/>
              </a:spcBef>
              <a:tabLst>
                <a:tab pos="2175510" algn="l"/>
                <a:tab pos="269430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коробка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из-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конфет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круглыми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ячейками.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Ячейки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разделите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сектора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цветам.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дно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ячейки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приклейте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метку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цветной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бумаги.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z="2000"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вкладыша</a:t>
            </a:r>
            <a:r>
              <a:rPr sz="2000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пластиковую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капсулу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шоколадных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яиц,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выкрасив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краской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разноцветные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пробки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пластиковых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бутылок.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882015" indent="-411480">
              <a:lnSpc>
                <a:spcPct val="100000"/>
              </a:lnSpc>
              <a:spcBef>
                <a:spcPts val="56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пластиковые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контейнеры,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нанизывать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бусины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разноцветные шнурки.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rcRect l="13582" r="20450"/>
          <a:stretch>
            <a:fillRect/>
          </a:stretch>
        </p:blipFill>
        <p:spPr>
          <a:xfrm>
            <a:off x="4690782" y="3565647"/>
            <a:ext cx="2743200" cy="279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ject 3"/>
          <p:cNvPicPr/>
          <p:nvPr/>
        </p:nvPicPr>
        <p:blipFill>
          <a:blip r:embed="rId3" cstate="print"/>
          <a:srcRect l="18601" t="7146" r="18467" b="11801"/>
          <a:stretch>
            <a:fillRect/>
          </a:stretch>
        </p:blipFill>
        <p:spPr>
          <a:xfrm>
            <a:off x="1600200" y="3565647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29499" cy="10667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ленточками.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/>
          <a:stretch>
            <a:fillRect/>
          </a:stretch>
        </p:blipFill>
        <p:spPr>
          <a:xfrm>
            <a:off x="3200400" y="2209800"/>
            <a:ext cx="2655917" cy="425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>
          <a:xfrm rot="5400000">
            <a:off x="5448297" y="3162300"/>
            <a:ext cx="4287983" cy="2535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/>
          <a:stretch>
            <a:fillRect/>
          </a:stretch>
        </p:blipFill>
        <p:spPr>
          <a:xfrm rot="5400000">
            <a:off x="-514278" y="2876478"/>
            <a:ext cx="4298229" cy="281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7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16"/>
            <a:ext cx="86868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marR="54610" indent="-469265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sz="1800" b="1" spc="-500" dirty="0">
                <a:solidFill>
                  <a:srgbClr val="F9F9F9"/>
                </a:solidFill>
                <a:latin typeface="Malgun Gothic"/>
                <a:cs typeface="Malgun Gothic"/>
              </a:rPr>
              <a:t>▣</a:t>
            </a:r>
            <a:r>
              <a:rPr sz="1800" b="1" dirty="0">
                <a:solidFill>
                  <a:srgbClr val="F9F9F9"/>
                </a:solidFill>
                <a:latin typeface="Malgun Gothic"/>
                <a:cs typeface="Malgun Gothic"/>
              </a:rPr>
              <a:t>	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Шнуровки.</a:t>
            </a:r>
            <a:r>
              <a:rPr sz="240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Дорогостоящие</a:t>
            </a:r>
            <a:r>
              <a:rPr sz="24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магазинные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шнуровки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успехом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заменяют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аналогичные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sz="24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собственного</a:t>
            </a:r>
            <a:r>
              <a:rPr sz="2400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изготовления.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81330" marR="508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Подходящий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плотный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картон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хозяйственные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салфетки.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Распечатайте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нарисуйте силуэт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будущей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шнуровки,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проделайте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отверстия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дырокола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подберите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вашей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яркий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шнурочек.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Уверена,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игрушек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отнимет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вас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времени.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пользы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удовольствия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доставит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ребёнку!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20"/>
            <a:ext cx="3352800" cy="2808311"/>
          </a:xfrm>
          <a:prstGeom prst="rect">
            <a:avLst/>
          </a:prstGeom>
        </p:spPr>
      </p:pic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20"/>
            <a:ext cx="2209800" cy="2767121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3810000"/>
            <a:ext cx="2971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4" y="554182"/>
            <a:ext cx="7429499" cy="457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1347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sz="2800" dirty="0" smtClean="0">
                <a:solidFill>
                  <a:srgbClr val="1347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1347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11382"/>
            <a:ext cx="8610600" cy="5846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хватает?»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мелкой моторики рук, снятие эмоционально-психологического напряжения, развития умения находить и сопоставлять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недостающие  предметы,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прикрепляет прищепки к соответствующему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7090" y="2998920"/>
            <a:ext cx="3103427" cy="411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3" y="312241"/>
            <a:ext cx="7429499" cy="898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пуговицами.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3" y="739595"/>
            <a:ext cx="7429499" cy="5051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</a:t>
            </a:r>
            <a:r>
              <a:rPr lang="ru-RU" sz="2400" b="1" dirty="0" smtClean="0">
                <a:solidFill>
                  <a:srgbClr val="7030A0"/>
                </a:solidFill>
              </a:rPr>
              <a:t>картинку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рук, зрительно- моторной координации.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пуговицы, изображения </a:t>
            </a:r>
            <a:r>
              <a:rPr lang="ru-RU" sz="2000" dirty="0" smtClean="0">
                <a:solidFill>
                  <a:schemeClr val="tx1"/>
                </a:solidFill>
              </a:rPr>
              <a:t>предметов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выкладывает из пуговиц по зрительному ориентиру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картинки.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7058" y="2815342"/>
            <a:ext cx="3574474" cy="4039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1" y="3028949"/>
            <a:ext cx="3574473" cy="36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7" y="343847"/>
            <a:ext cx="7759700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marR="5080" indent="-469265" algn="ctr">
              <a:spcBef>
                <a:spcPts val="100"/>
              </a:spcBef>
              <a:tabLst>
                <a:tab pos="48133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«Бусы</a:t>
            </a:r>
            <a:r>
              <a:rPr lang="ru-RU" sz="2400" b="1" spc="-8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400" b="1" spc="-7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макарон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81330" marR="5080" indent="-469265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понадобится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обыкновенный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шнурок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крупные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макароны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широким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отверстием.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мамы,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нанизав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макароны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шнурок.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81330" marR="103505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постарше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собирать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макарон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заданной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последовательности.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38600" cy="276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ject 4"/>
          <p:cNvPicPr/>
          <p:nvPr/>
        </p:nvPicPr>
        <p:blipFill>
          <a:blip r:embed="rId3" cstate="print"/>
          <a:srcRect b="22640"/>
          <a:stretch>
            <a:fillRect/>
          </a:stretch>
        </p:blipFill>
        <p:spPr>
          <a:xfrm>
            <a:off x="4495800" y="3810000"/>
            <a:ext cx="4267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399"/>
            <a:ext cx="815340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цветными камушками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2" y="1136073"/>
            <a:ext cx="7429499" cy="4655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053" y="3235045"/>
            <a:ext cx="4142510" cy="2687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5993" y="3226384"/>
            <a:ext cx="4142513" cy="2705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850" y="3136329"/>
            <a:ext cx="4142509" cy="28852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9694"/>
            <a:ext cx="8382000" cy="418832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1330" marR="5080" indent="-469265" algn="l">
              <a:spcBef>
                <a:spcPts val="480"/>
              </a:spcBef>
              <a:tabLst>
                <a:tab pos="3529965" algn="l"/>
                <a:tab pos="6813550" algn="l"/>
              </a:tabLst>
            </a:pPr>
            <a:r>
              <a:rPr sz="2400" spc="210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spc="210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b="1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ребёнка-дошкольника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жизнь,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естественный</a:t>
            </a:r>
            <a:r>
              <a:rPr sz="2400" spc="47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процесс,</a:t>
            </a:r>
            <a:r>
              <a:rPr sz="2400" spc="47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2400" spc="47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невозможно</a:t>
            </a:r>
            <a:r>
              <a:rPr sz="2400" spc="635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полноценное</a:t>
            </a:r>
            <a:r>
              <a:rPr sz="2400" spc="64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личности.</a:t>
            </a:r>
            <a:r>
              <a:rPr sz="2400" spc="62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620" dirty="0" smtClean="0">
              <a:latin typeface="Times New Roman" pitchFamily="18" charset="0"/>
              <a:cs typeface="Times New Roman" pitchFamily="18" charset="0"/>
            </a:endParaRPr>
          </a:p>
          <a:p>
            <a:pPr marL="481330" marR="5080" indent="-469265" algn="l">
              <a:spcBef>
                <a:spcPts val="480"/>
              </a:spcBef>
              <a:tabLst>
                <a:tab pos="3529965" algn="l"/>
                <a:tab pos="6813550" algn="l"/>
              </a:tabLst>
            </a:pPr>
            <a:r>
              <a:rPr lang="ru-RU" sz="2400" spc="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6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6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sz="2400" spc="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400" spc="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учится</a:t>
            </a:r>
            <a:r>
              <a:rPr sz="2400" spc="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дружить,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проигрывает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жизни,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сочиняет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сказки,</a:t>
            </a:r>
            <a:r>
              <a:rPr sz="2400" spc="36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придумывает</a:t>
            </a:r>
            <a:r>
              <a:rPr sz="2400" spc="6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интересные</a:t>
            </a:r>
            <a:r>
              <a:rPr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истории. </a:t>
            </a:r>
            <a:r>
              <a:rPr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sz="2400" spc="27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26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магазинах</a:t>
            </a:r>
            <a:r>
              <a:rPr sz="2400" spc="27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разнообразных</a:t>
            </a:r>
            <a:r>
              <a:rPr sz="2400" spc="56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игр,</a:t>
            </a:r>
            <a:r>
              <a:rPr sz="2400" spc="56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2400" spc="57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56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выбрать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81330" marR="5715" algn="l">
              <a:spcBef>
                <a:spcPts val="45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правильную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spc="6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ребёнка?</a:t>
            </a:r>
            <a:r>
              <a:rPr sz="2400" spc="24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spc="240" dirty="0" smtClean="0">
              <a:latin typeface="Times New Roman" pitchFamily="18" charset="0"/>
              <a:cs typeface="Times New Roman" pitchFamily="18" charset="0"/>
            </a:endParaRPr>
          </a:p>
          <a:p>
            <a:pPr marL="481330" marR="5715" algn="l">
              <a:spcBef>
                <a:spcPts val="45"/>
              </a:spcBef>
            </a:pP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Предлагаю</a:t>
            </a:r>
            <a:r>
              <a:rPr sz="2400" spc="4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игры,</a:t>
            </a:r>
            <a:r>
              <a:rPr sz="2400" spc="45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spc="4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изготовить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самим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совместно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детьми.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любят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играть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игры.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1" y="349624"/>
            <a:ext cx="7429499" cy="10354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крупами.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4" y="1884220"/>
            <a:ext cx="6941128" cy="4336473"/>
          </a:xfrm>
        </p:spPr>
      </p:pic>
    </p:spTree>
    <p:extLst>
      <p:ext uri="{BB962C8B-B14F-4D97-AF65-F5344CB8AC3E}">
        <p14:creationId xmlns:p14="http://schemas.microsoft.com/office/powerpoint/2010/main" val="30545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09248"/>
            <a:ext cx="8610600" cy="333424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2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4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«Золушка»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24180" marR="405130" indent="-411480">
              <a:spcBef>
                <a:spcPts val="61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лежат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перемешанные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гороха,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фасоли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киндер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игрушки.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секунд,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рассортировать.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996315">
              <a:spcBef>
                <a:spcPts val="1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20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0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научится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достаточно быстро,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усложнить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завязать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глаза.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5080" indent="-322580">
              <a:spcBef>
                <a:spcPts val="57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попробуйте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сами,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такое упражнение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взять 1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фасолинку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указательным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пальцем,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средним,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безымянным…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получается?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деткам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трудно!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будете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устраивать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вот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тренировки,</a:t>
            </a:r>
            <a:r>
              <a:rPr sz="20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моторика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вашего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развиваться</a:t>
            </a:r>
            <a:r>
              <a:rPr sz="20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гораздо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быстрее.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l="3023" t="19850" r="4774" b="11776"/>
          <a:stretch>
            <a:fillRect/>
          </a:stretch>
        </p:blipFill>
        <p:spPr>
          <a:xfrm>
            <a:off x="2133600" y="3543494"/>
            <a:ext cx="4572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390" y="497725"/>
            <a:ext cx="8324210" cy="25135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424180" marR="199390" indent="-411480" algn="l">
              <a:spcBef>
                <a:spcPts val="100"/>
              </a:spcBef>
            </a:pPr>
            <a:r>
              <a:rPr sz="2000" b="1" spc="-7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sz="20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7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r>
              <a:rPr sz="2000" b="1" spc="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отличное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развивающее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приспособление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маленьких</a:t>
            </a:r>
            <a:r>
              <a:rPr lang="ru-RU"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пальчиков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нравятся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24180" marR="199390" indent="-411480" algn="l">
              <a:spcBef>
                <a:spcPts val="100"/>
              </a:spcBef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бассейн</a:t>
            </a:r>
            <a:r>
              <a:rPr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пальчиков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 err="1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0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берем</a:t>
            </a:r>
            <a:r>
              <a:rPr lang="ru-RU"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какую-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2739390" algn="l">
              <a:spcBef>
                <a:spcPts val="220"/>
              </a:spcBef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ёмкость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коробку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миску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пластиковый</a:t>
            </a:r>
            <a:r>
              <a:rPr sz="20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контейнер</a:t>
            </a:r>
            <a:r>
              <a:rPr lang="ru-RU" sz="20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 err="1" smtClean="0">
                <a:latin typeface="Times New Roman" pitchFamily="18" charset="0"/>
                <a:cs typeface="Times New Roman" pitchFamily="18" charset="0"/>
              </a:rPr>
              <a:t>заполняем</a:t>
            </a:r>
            <a:r>
              <a:rPr sz="20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20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мелким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однородным</a:t>
            </a:r>
            <a:r>
              <a:rPr lang="ru-RU"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наполнителем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3157855" algn="l"/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Классический</a:t>
            </a:r>
            <a:r>
              <a:rPr sz="20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наполнителя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домашних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sz="20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гречка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горох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фасоль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200400"/>
            <a:ext cx="3429000" cy="2971800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374022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5" y="547996"/>
            <a:ext cx="7924799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lang="ru-RU" sz="2800" b="1" dirty="0">
                <a:solidFill>
                  <a:srgbClr val="7030A0"/>
                </a:solidFill>
              </a:rPr>
              <a:t>«Покорми зверюшку!» </a:t>
            </a:r>
            <a:endParaRPr sz="2800" spc="-10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209974"/>
            <a:ext cx="85344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335280">
              <a:lnSpc>
                <a:spcPct val="100000"/>
              </a:lnSpc>
              <a:spcBef>
                <a:spcPts val="100"/>
              </a:spcBef>
            </a:pPr>
            <a:r>
              <a:rPr lang="ru-RU"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4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000" b="1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(птичку,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собачку,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коровку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любое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животное,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заинтересует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вашего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ребёнка).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изготовления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такой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понадобится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любая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резиновая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пластиковая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игрушка.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прорезать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отверстие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рот.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Суть игры в том,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чтобы накормить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зверюшку, проталкивая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пальчиком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«рот»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мелкие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семечки,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фасоль,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горох.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3828415">
              <a:tabLst>
                <a:tab pos="476884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маленький,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жёлуди,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орехи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b="5366"/>
          <a:stretch>
            <a:fillRect/>
          </a:stretch>
        </p:blipFill>
        <p:spPr>
          <a:xfrm>
            <a:off x="4860047" y="3429000"/>
            <a:ext cx="397916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10" y="199816"/>
            <a:ext cx="563879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5" dirty="0" smtClean="0">
                <a:solidFill>
                  <a:srgbClr val="7030A0"/>
                </a:solidFill>
              </a:rPr>
              <a:t> </a:t>
            </a:r>
            <a:r>
              <a:rPr sz="2800" b="1" spc="-35" dirty="0">
                <a:solidFill>
                  <a:srgbClr val="7030A0"/>
                </a:solidFill>
              </a:rPr>
              <a:t>«Рисуем</a:t>
            </a:r>
            <a:r>
              <a:rPr sz="2800" b="1" spc="-125" dirty="0">
                <a:solidFill>
                  <a:srgbClr val="7030A0"/>
                </a:solidFill>
              </a:rPr>
              <a:t> </a:t>
            </a:r>
            <a:r>
              <a:rPr sz="2800" b="1" dirty="0">
                <a:solidFill>
                  <a:srgbClr val="7030A0"/>
                </a:solidFill>
              </a:rPr>
              <a:t>на</a:t>
            </a:r>
            <a:r>
              <a:rPr sz="2800" b="1" spc="-125" dirty="0">
                <a:solidFill>
                  <a:srgbClr val="7030A0"/>
                </a:solidFill>
              </a:rPr>
              <a:t> </a:t>
            </a:r>
            <a:r>
              <a:rPr sz="2800" b="1" spc="-10" dirty="0">
                <a:solidFill>
                  <a:srgbClr val="7030A0"/>
                </a:solidFill>
              </a:rPr>
              <a:t>крупе»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689551"/>
            <a:ext cx="85344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380365" indent="-411480">
              <a:spcBef>
                <a:spcPts val="100"/>
              </a:spcBef>
            </a:pPr>
            <a:r>
              <a:rPr lang="ru-RU" sz="2000" spc="-10" dirty="0" smtClean="0">
                <a:latin typeface="Palatino Linotype"/>
                <a:cs typeface="Palatino Linotype"/>
              </a:rPr>
              <a:t>              </a:t>
            </a:r>
            <a:r>
              <a:rPr sz="2000" spc="-10" dirty="0" err="1" smtClean="0">
                <a:latin typeface="Palatino Linotype"/>
                <a:cs typeface="Palatino Linotype"/>
              </a:rPr>
              <a:t>Возьмите</a:t>
            </a:r>
            <a:r>
              <a:rPr sz="2000" spc="-80" dirty="0" smtClean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плоское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блюдо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с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ярким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рисунком.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Тонким </a:t>
            </a:r>
            <a:r>
              <a:rPr sz="2000" dirty="0">
                <a:latin typeface="Palatino Linotype"/>
                <a:cs typeface="Palatino Linotype"/>
              </a:rPr>
              <a:t>равномерным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слоем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рассыпьте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по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нему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любую </a:t>
            </a:r>
            <a:r>
              <a:rPr sz="2000" dirty="0">
                <a:latin typeface="Palatino Linotype"/>
                <a:cs typeface="Palatino Linotype"/>
              </a:rPr>
              <a:t>мелкую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крупу.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Проведите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пальчиком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по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крупе.</a:t>
            </a:r>
            <a:endParaRPr sz="2000" dirty="0">
              <a:latin typeface="Palatino Linotype"/>
              <a:cs typeface="Palatino Linotype"/>
            </a:endParaRPr>
          </a:p>
          <a:p>
            <a:pPr marL="424180" marR="5080"/>
            <a:r>
              <a:rPr sz="2000" dirty="0">
                <a:latin typeface="Palatino Linotype"/>
                <a:cs typeface="Palatino Linotype"/>
              </a:rPr>
              <a:t>Получится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яркая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контрастная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линия.</a:t>
            </a:r>
            <a:r>
              <a:rPr sz="2000" spc="-10" dirty="0">
                <a:latin typeface="Palatino Linotype"/>
                <a:cs typeface="Palatino Linotype"/>
              </a:rPr>
              <a:t> Попробуйте </a:t>
            </a:r>
            <a:r>
              <a:rPr sz="2000" dirty="0">
                <a:latin typeface="Palatino Linotype"/>
                <a:cs typeface="Palatino Linotype"/>
              </a:rPr>
              <a:t>нарисовать</a:t>
            </a:r>
            <a:r>
              <a:rPr sz="2000" spc="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какие-нибудь</a:t>
            </a:r>
            <a:r>
              <a:rPr sz="2000" spc="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предметы</a:t>
            </a:r>
            <a:r>
              <a:rPr sz="2000" spc="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(забор,</a:t>
            </a:r>
            <a:r>
              <a:rPr sz="2000" spc="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дождик, </a:t>
            </a:r>
            <a:r>
              <a:rPr sz="2000" dirty="0">
                <a:latin typeface="Palatino Linotype"/>
                <a:cs typeface="Palatino Linotype"/>
              </a:rPr>
              <a:t>волны,</a:t>
            </a:r>
            <a:r>
              <a:rPr sz="2000" spc="8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буквы).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Такое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рисование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способствует </a:t>
            </a:r>
            <a:r>
              <a:rPr sz="2000" dirty="0">
                <a:latin typeface="Palatino Linotype"/>
                <a:cs typeface="Palatino Linotype"/>
              </a:rPr>
              <a:t>развитию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50" dirty="0">
                <a:latin typeface="Palatino Linotype"/>
                <a:cs typeface="Palatino Linotype"/>
              </a:rPr>
              <a:t>не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только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мелкой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моторики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рук,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но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50" dirty="0">
                <a:latin typeface="Palatino Linotype"/>
                <a:cs typeface="Palatino Linotype"/>
              </a:rPr>
              <a:t>и </a:t>
            </a:r>
            <a:r>
              <a:rPr sz="2000" spc="-25" dirty="0">
                <a:latin typeface="Palatino Linotype"/>
                <a:cs typeface="Palatino Linotype"/>
              </a:rPr>
              <a:t>массажирует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пальчики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Вашего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ребёнка.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плюс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ко </a:t>
            </a:r>
            <a:r>
              <a:rPr sz="2000" spc="-10" dirty="0">
                <a:latin typeface="Palatino Linotype"/>
                <a:cs typeface="Palatino Linotype"/>
              </a:rPr>
              <a:t>всему</a:t>
            </a:r>
            <a:endParaRPr sz="2000" dirty="0">
              <a:latin typeface="Palatino Linotype"/>
              <a:cs typeface="Palatino Linotype"/>
            </a:endParaRPr>
          </a:p>
          <a:p>
            <a:pPr marL="88900" marR="4762500"/>
            <a:r>
              <a:rPr lang="ru-RU" sz="2000" dirty="0" smtClean="0">
                <a:latin typeface="Palatino Linotype"/>
                <a:cs typeface="Palatino Linotype"/>
              </a:rPr>
              <a:t>       </a:t>
            </a:r>
            <a:r>
              <a:rPr sz="2000" dirty="0" err="1" smtClean="0">
                <a:latin typeface="Palatino Linotype"/>
                <a:cs typeface="Palatino Linotype"/>
              </a:rPr>
              <a:t>развитие</a:t>
            </a:r>
            <a:r>
              <a:rPr sz="2000" spc="40" dirty="0" smtClean="0">
                <a:latin typeface="Palatino Linotype"/>
                <a:cs typeface="Palatino Linotype"/>
              </a:rPr>
              <a:t> </a:t>
            </a:r>
            <a:r>
              <a:rPr sz="2000" dirty="0" err="1">
                <a:latin typeface="Palatino Linotype"/>
                <a:cs typeface="Palatino Linotype"/>
              </a:rPr>
              <a:t>фантазии</a:t>
            </a:r>
            <a:r>
              <a:rPr sz="2000" spc="35" dirty="0">
                <a:latin typeface="Palatino Linotype"/>
                <a:cs typeface="Palatino Linotype"/>
              </a:rPr>
              <a:t> </a:t>
            </a:r>
            <a:r>
              <a:rPr sz="2000" spc="-50" dirty="0" smtClean="0">
                <a:latin typeface="Palatino Linotype"/>
                <a:cs typeface="Palatino Linotype"/>
              </a:rPr>
              <a:t>и</a:t>
            </a:r>
            <a:r>
              <a:rPr lang="ru-RU" sz="2000" spc="-50" dirty="0" smtClean="0">
                <a:latin typeface="Palatino Linotype"/>
                <a:cs typeface="Palatino Linotype"/>
              </a:rPr>
              <a:t>   </a:t>
            </a:r>
            <a:r>
              <a:rPr lang="ru-RU" sz="2000" spc="-10" dirty="0" smtClean="0">
                <a:latin typeface="Palatino Linotype"/>
                <a:cs typeface="Palatino Linotype"/>
              </a:rPr>
              <a:t>воображения.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l="13726" t="12952" r="19166" b="15806"/>
          <a:stretch>
            <a:fillRect/>
          </a:stretch>
        </p:blipFill>
        <p:spPr>
          <a:xfrm>
            <a:off x="4419600" y="3200400"/>
            <a:ext cx="4495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Игра-это огромное светлое окно, через которое в духовный мир ребёнка вливается жизненный поток представлений, понятий.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- это искра, зажигающая пытливость и любознательность».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В. А. Сухомлинский.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4665" y="1682568"/>
            <a:ext cx="6590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6775" algn="l"/>
              </a:tabLst>
            </a:pPr>
            <a:r>
              <a:rPr sz="4800" b="1" spc="-130" dirty="0">
                <a:latin typeface="Palatino Linotype"/>
                <a:cs typeface="Palatino Linotype"/>
              </a:rPr>
              <a:t>Спасибо</a:t>
            </a:r>
            <a:r>
              <a:rPr sz="4800" b="1" spc="-160" dirty="0">
                <a:latin typeface="Palatino Linotype"/>
                <a:cs typeface="Palatino Linotype"/>
              </a:rPr>
              <a:t> </a:t>
            </a:r>
            <a:r>
              <a:rPr sz="4800" b="1" spc="-35" dirty="0">
                <a:latin typeface="Palatino Linotype"/>
                <a:cs typeface="Palatino Linotype"/>
              </a:rPr>
              <a:t>за</a:t>
            </a:r>
            <a:r>
              <a:rPr sz="4800" b="1" dirty="0">
                <a:latin typeface="Palatino Linotype"/>
                <a:cs typeface="Palatino Linotype"/>
              </a:rPr>
              <a:t>	</a:t>
            </a:r>
            <a:r>
              <a:rPr sz="4800" b="1" spc="-50" dirty="0">
                <a:latin typeface="Palatino Linotype"/>
                <a:cs typeface="Palatino Linotype"/>
              </a:rPr>
              <a:t>внимание!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3307" y="3145607"/>
            <a:ext cx="20948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Palatino Linotype"/>
                <a:cs typeface="Palatino Linotype"/>
              </a:rPr>
              <a:t>Удачи!</a:t>
            </a:r>
            <a:endParaRPr sz="4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3" y="381000"/>
            <a:ext cx="7429499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00954"/>
            <a:ext cx="8458200" cy="498885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Дошкольное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детство-период наиболее интенсивного формирования познавательной деятельности и личности в целом. Если интеллектуальный или эмоциональный потенциал не получает должного развития в дошкольном возрасте, то впоследствии не удается реализовать его в полной мере. Особенно это касается детей с ограниченными возможностями здоровья. Для дошкольников с особенностями развития характерны замедленность, слабость и малоподвижность нервных процессов, неразвитость сенсорных анализаторов, отставание в развитии перцептивной деятельности, неполное восприятие окружающего мира, трудности актуализации в речи имеющихся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 Поэтому  сенсорное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детей с особенностями психофизического развития занимает одно из ведущих мест в современной коррекционной педагогике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несколько лет хорошо зарекомендовали себя нетрадиционные методы работы с детьми с ОВЗ. Одним из таких методов является использование нетрадиционных, бросовых материалов в работе с детьми с ОВЗ, а также игры и игрушки, сделанные из бросового материала. Несомненным плюсом таких игр, является простота и доступность материалов, возможность сделать игры своими руками,  быстро заменить потерявшуюся или испорченную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Бросовый </a:t>
            </a:r>
            <a:r>
              <a:rPr lang="ru-RU" sz="20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материал — это все то, что можно было без жалости выкинуть, а можно и использовать, дав волю безграничной детской фантазии. </a:t>
            </a: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2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О. </a:t>
            </a:r>
            <a:r>
              <a:rPr lang="ru-RU" sz="2200" b="1" cap="none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Шлосс</a:t>
            </a: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74" y="1277500"/>
            <a:ext cx="7429499" cy="40072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Цель моей работы</a:t>
            </a:r>
            <a:r>
              <a:rPr lang="ru-RU" sz="2000" dirty="0" smtClean="0">
                <a:solidFill>
                  <a:schemeClr val="tx1"/>
                </a:solidFill>
              </a:rPr>
              <a:t>:  развитие познавательной активности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творческого мышления;   снятие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и психологического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детей </a:t>
            </a:r>
            <a:r>
              <a:rPr lang="ru-RU" sz="2000" dirty="0" smtClean="0">
                <a:solidFill>
                  <a:schemeClr val="tx1"/>
                </a:solidFill>
              </a:rPr>
              <a:t>с ОВЗ через дидактические игры из бросового материала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1. Раскрыть особенности дидактических игр из бросового материала.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2. Показать возможную методику организации занятий с использованием авторских  игр способствующих 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знаний об окружающем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 Определить, какое место дидактические игры занимают в игровом процессе и являются ли средством развития познавательной деятельности детей с ОВЗ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915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(игра обучающая) – это вид деятельности, занимаясь которой, дети учатся. Дидактическая игра, как и каждая игра, представляет собой самостоятельный вид деятельности, которым занимаются дети: она может быть индивидуальной или коллективной.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Дидактические игры позволяют: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занятия в нетрадиционной форме;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 воспитанников;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обеспечивать свободный обмен мнениями;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организовывать процесс обучения в форме состязания;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облегчать решение учебной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вовлекать всех детей в учебный процесс;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 закреплять полученные знания.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2" y="457200"/>
            <a:ext cx="7429499" cy="10757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дидактических игр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24001"/>
            <a:ext cx="8610600" cy="42672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подобранные по цвету, форме, величине, количеству, соотношению частей и т.п., представляют собой специально составленный набор предметов с запрограммированными свойствами. Задача взрослого — с их помощью обратить внимание ребенка на различные свойства предметов, научить выполнять задания на подбор по сходству или различию (соотнесение, группировка, сортировка).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3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должна быть понятной, доступной, добровольной.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игры должны быть точными, немногочисленными.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учебного материала должен соответствовать программе.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Легкие и трудные игры должны чередоваться.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следует проводить игры, требующие большой предварительной работы.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Назначение дидактических игр: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познавательных процессов у дошкольников (восприятия, внимания, памяти, наблюдательности, сообразительности)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знаний, приобретённых на занятиях и логопедических занятиях.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1" y="72859"/>
            <a:ext cx="7429499" cy="84154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Вариации игр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10" y="990600"/>
            <a:ext cx="8686799" cy="5638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  <a:endParaRPr lang="ru-RU" sz="3600" b="1" i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66810" y="914400"/>
            <a:ext cx="2913425" cy="9412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крышками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10" y="2895603"/>
            <a:ext cx="2514601" cy="1066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прищепками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95401" y="4648219"/>
            <a:ext cx="2770550" cy="11430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пуговицами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24400" y="4800600"/>
            <a:ext cx="2711824" cy="9906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камушками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93224" y="2895602"/>
            <a:ext cx="2469776" cy="106680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 крупами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50778" y="914420"/>
            <a:ext cx="3021631" cy="9412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ленточками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41646" y="2024460"/>
            <a:ext cx="665630" cy="8817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50769" y="3429008"/>
            <a:ext cx="687078" cy="8218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779095" y="3151094"/>
            <a:ext cx="634480" cy="12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52550" y="3151094"/>
            <a:ext cx="74067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750769" y="2024437"/>
            <a:ext cx="387986" cy="8629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97720" y="3429000"/>
            <a:ext cx="609565" cy="990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0" y="533400"/>
            <a:ext cx="7429499" cy="8650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крышками.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70" y="1304365"/>
            <a:ext cx="7429499" cy="5459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«Лишняя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крышка»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знание основных цветов.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пластиковых бутылок основных цветов.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выкладываются пять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цвета , среди них кладем одну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цвета. Предлагаем ребенку найти лишнюю и заменить ее на нужную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5867400" cy="312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92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1238</Words>
  <Application>Microsoft Office PowerPoint</Application>
  <PresentationFormat>Экран (4:3)</PresentationFormat>
  <Paragraphs>115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Malgun Gothic</vt:lpstr>
      <vt:lpstr>Arial</vt:lpstr>
      <vt:lpstr>Calibri</vt:lpstr>
      <vt:lpstr>Palatino Linotype</vt:lpstr>
      <vt:lpstr>Times New Roman</vt:lpstr>
      <vt:lpstr>Тема1</vt:lpstr>
      <vt:lpstr>«ДИДАКТИЧЕСКИЕ ИГРЫ ИЗ БРОСОВОГО МАТЕРИАЛА, КАК СРЕДСТВО РАЗВИТИЯ ДЕТЕЙ С ОВЗ»</vt:lpstr>
      <vt:lpstr>Презентация PowerPoint</vt:lpstr>
      <vt:lpstr>Актуальность</vt:lpstr>
      <vt:lpstr>   Бросовый материал — это все то, что можно было без жалости выкинуть, а можно и использовать, дав волю безграничной детской фантазии.                                                                                                                О. Шлосс  </vt:lpstr>
      <vt:lpstr>Презентация PowerPoint</vt:lpstr>
      <vt:lpstr>Значение дидактических игр</vt:lpstr>
      <vt:lpstr>Презентация PowerPoint</vt:lpstr>
      <vt:lpstr>Вариации игр </vt:lpstr>
      <vt:lpstr> Дидактические игры с крышками.</vt:lpstr>
      <vt:lpstr>Презентация PowerPoint</vt:lpstr>
      <vt:lpstr>«Заплатки».</vt:lpstr>
      <vt:lpstr>   </vt:lpstr>
      <vt:lpstr> «Разложи по цвету» </vt:lpstr>
      <vt:lpstr>Дидактические игры с ленточками. </vt:lpstr>
      <vt:lpstr>Презентация PowerPoint</vt:lpstr>
      <vt:lpstr>                                      Дидактические игры с прищепками.  </vt:lpstr>
      <vt:lpstr>Дидактические игры с пуговицами.  </vt:lpstr>
      <vt:lpstr>Презентация PowerPoint</vt:lpstr>
      <vt:lpstr>Дидактические игры с цветными камушками. </vt:lpstr>
      <vt:lpstr>Дидактические игры с крупами. </vt:lpstr>
      <vt:lpstr>Презентация PowerPoint</vt:lpstr>
      <vt:lpstr>Презентация PowerPoint</vt:lpstr>
      <vt:lpstr>«Покорми зверюшку!» </vt:lpstr>
      <vt:lpstr> «Рисуем на крупе»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Дидактические игры из бросового материала для детей с ОВЗ методическая разработка</dc:title>
  <dc:creator>Future</dc:creator>
  <cp:lastModifiedBy>Пользователь</cp:lastModifiedBy>
  <cp:revision>26</cp:revision>
  <dcterms:created xsi:type="dcterms:W3CDTF">2025-04-24T16:46:57Z</dcterms:created>
  <dcterms:modified xsi:type="dcterms:W3CDTF">2025-04-28T11:02:48Z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2025-04-24T00:00:00Z</vt:filetime>
  </property>
  <property fmtid="{D5CDD505-2E9C-101B-9397-08002B2CF9AE}" pid="3" name="Producer">
    <vt:lpwstr>FPDF 1.81</vt:lpwstr>
  </property>
  <property fmtid="{D5CDD505-2E9C-101B-9397-08002B2CF9AE}" pid="4" name="LastSaved">
    <vt:filetime>2025-04-24T00:00:00Z</vt:filetime>
  </property>
</Properties>
</file>