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6"/>
  </p:notesMasterIdLst>
  <p:sldIdLst>
    <p:sldId id="282" r:id="rId2"/>
    <p:sldId id="283" r:id="rId3"/>
    <p:sldId id="258" r:id="rId4"/>
    <p:sldId id="259" r:id="rId5"/>
    <p:sldId id="284" r:id="rId6"/>
    <p:sldId id="285" r:id="rId7"/>
    <p:sldId id="260" r:id="rId8"/>
    <p:sldId id="306" r:id="rId9"/>
    <p:sldId id="307" r:id="rId10"/>
    <p:sldId id="308" r:id="rId11"/>
    <p:sldId id="309" r:id="rId12"/>
    <p:sldId id="310" r:id="rId13"/>
    <p:sldId id="311" r:id="rId14"/>
    <p:sldId id="312" r:id="rId15"/>
    <p:sldId id="313" r:id="rId16"/>
    <p:sldId id="261" r:id="rId17"/>
    <p:sldId id="262" r:id="rId18"/>
    <p:sldId id="314" r:id="rId19"/>
    <p:sldId id="327" r:id="rId20"/>
    <p:sldId id="315" r:id="rId21"/>
    <p:sldId id="328" r:id="rId22"/>
    <p:sldId id="329" r:id="rId23"/>
    <p:sldId id="330" r:id="rId24"/>
    <p:sldId id="331" r:id="rId25"/>
    <p:sldId id="263" r:id="rId26"/>
    <p:sldId id="264" r:id="rId27"/>
    <p:sldId id="316" r:id="rId28"/>
    <p:sldId id="317" r:id="rId29"/>
    <p:sldId id="318" r:id="rId30"/>
    <p:sldId id="321" r:id="rId31"/>
    <p:sldId id="320" r:id="rId32"/>
    <p:sldId id="319" r:id="rId33"/>
    <p:sldId id="322" r:id="rId34"/>
    <p:sldId id="323" r:id="rId35"/>
    <p:sldId id="324" r:id="rId36"/>
    <p:sldId id="325" r:id="rId37"/>
    <p:sldId id="326" r:id="rId38"/>
    <p:sldId id="274" r:id="rId39"/>
    <p:sldId id="275" r:id="rId40"/>
    <p:sldId id="287" r:id="rId41"/>
    <p:sldId id="286" r:id="rId42"/>
    <p:sldId id="288" r:id="rId43"/>
    <p:sldId id="276" r:id="rId44"/>
    <p:sldId id="289" r:id="rId45"/>
    <p:sldId id="277" r:id="rId46"/>
    <p:sldId id="290" r:id="rId47"/>
    <p:sldId id="278" r:id="rId48"/>
    <p:sldId id="291" r:id="rId49"/>
    <p:sldId id="280" r:id="rId50"/>
    <p:sldId id="281" r:id="rId51"/>
    <p:sldId id="292" r:id="rId52"/>
    <p:sldId id="293" r:id="rId53"/>
    <p:sldId id="332" r:id="rId54"/>
    <p:sldId id="295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3DA12F"/>
    <a:srgbClr val="000099"/>
    <a:srgbClr val="0000FF"/>
    <a:srgbClr val="FF9933"/>
    <a:srgbClr val="CC00CC"/>
    <a:srgbClr val="85DFFF"/>
    <a:srgbClr val="CC00FF"/>
    <a:srgbClr val="CCFF66"/>
    <a:srgbClr val="CC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3990" autoAdjust="0"/>
    <p:restoredTop sz="80000" autoAdjust="0"/>
  </p:normalViewPr>
  <p:slideViewPr>
    <p:cSldViewPr>
      <p:cViewPr>
        <p:scale>
          <a:sx n="100" d="100"/>
          <a:sy n="100" d="100"/>
        </p:scale>
        <p:origin x="-1182" y="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9C8EDC-3247-4BDE-A0E2-7C2D2BDB1DAF}" type="datetimeFigureOut">
              <a:rPr lang="ru-RU" smtClean="0"/>
              <a:pPr/>
              <a:t>16.03.2023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BE2E98-FE8F-49DA-87AA-842A33F94EA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16.03.2023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16.03.2023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16.03.2023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16.03.2023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16.03.2023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16.03.2023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16.03.2023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16.03.2023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16.03.2023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16.03.2023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16.03.2023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653380" y="262741"/>
            <a:ext cx="8239099" cy="633251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409" name="Rectangle 1"/>
          <p:cNvSpPr>
            <a:spLocks noChangeArrowheads="1"/>
          </p:cNvSpPr>
          <p:nvPr userDrawn="1"/>
        </p:nvSpPr>
        <p:spPr bwMode="auto">
          <a:xfrm>
            <a:off x="21200" y="6619885"/>
            <a:ext cx="109517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© Фокина Лидия Петровна 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7" name="Picture 2" descr="http://img-fotki.yandex.ru/get/6709/16969765.141/0_74c93_8f7b4ea4_M.png"/>
          <p:cNvPicPr>
            <a:picLocks noChangeAspect="1" noChangeArrowheads="1"/>
          </p:cNvPicPr>
          <p:nvPr userDrawn="1"/>
        </p:nvPicPr>
        <p:blipFill>
          <a:blip r:embed="rId14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308304" y="213247"/>
            <a:ext cx="1656184" cy="157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img-fotki.yandex.ru/get/60015/200418627.15e/0_16ef73_a557fe6e_orig.png"/>
          <p:cNvPicPr>
            <a:picLocks noChangeAspect="1" noChangeArrowheads="1"/>
          </p:cNvPicPr>
          <p:nvPr userDrawn="1"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" y="1062038"/>
            <a:ext cx="882502" cy="473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 descr="C:\Users\User\Desktop\Новая папка (9)\Фоны для оформления\1674664337_top-fon-com-p-krasivii-raduzhnii-fon-dlya-prezentatsii-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14282" y="5286388"/>
            <a:ext cx="871543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Inflat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Муниципальный методический игровой проект </a:t>
            </a:r>
          </a:p>
          <a:p>
            <a:pPr algn="ctr"/>
            <a:r>
              <a:rPr lang="ru-RU" sz="24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для педагогов и их наставников  </a:t>
            </a:r>
          </a:p>
          <a:p>
            <a:pPr algn="ctr"/>
            <a:r>
              <a:rPr lang="ru-RU" sz="24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дошкольных образовательных учреждений г.Орска</a:t>
            </a:r>
          </a:p>
        </p:txBody>
      </p:sp>
      <p:pic>
        <p:nvPicPr>
          <p:cNvPr id="8" name="Picture 3" descr="F:\Методический батл\Оформление логотипа\Логотип МБ (3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26" y="142852"/>
            <a:ext cx="3418124" cy="285752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00034" y="2357430"/>
            <a:ext cx="8055477" cy="230832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48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</a:endParaRPr>
          </a:p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</a:rPr>
              <a:t>МЕТОДИЧЕСКИЙ БАТЛ </a:t>
            </a:r>
            <a:b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</a:rPr>
            </a:br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</a:rPr>
              <a:t>ПЕДАГОГИЧЕСКИЙ ДУЭТ</a:t>
            </a:r>
            <a:endParaRPr lang="ru-RU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00100" y="1142984"/>
            <a:ext cx="7715304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Выбрать правильный ответ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Воспитатель, исправляя грамматические ошибки, должен:</a:t>
            </a:r>
          </a:p>
          <a:p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А) предложить ребенку произнести слово, произнесенное неправильно, чтобы он запомнил свою ошибку и больше не повторял </a:t>
            </a:r>
          </a:p>
          <a:p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Б) указав на сам факт ошибки, дать речевой образец и предложить ребенку повторить следом</a:t>
            </a:r>
          </a:p>
          <a:p>
            <a:endParaRPr lang="ru-RU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28662" y="1071801"/>
            <a:ext cx="7858180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 Выбрать правильные ответы</a:t>
            </a:r>
            <a:endParaRPr lang="ru-RU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обучении детей монологической речи важно помнить, что текст можно отнести к связному высказыванию, если он отвечает признакам:</a:t>
            </a:r>
          </a:p>
          <a:p>
            <a:pPr lvl="1"/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А) тематико-смысловая цельность</a:t>
            </a:r>
          </a:p>
          <a:p>
            <a:pPr lvl="1"/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Б) объемность текста</a:t>
            </a:r>
          </a:p>
          <a:p>
            <a:pPr lvl="1"/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В) литературный язык</a:t>
            </a:r>
          </a:p>
          <a:p>
            <a:pPr lvl="1"/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Г) законченность</a:t>
            </a:r>
          </a:p>
          <a:p>
            <a:pPr lvl="1"/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Д) образность речи</a:t>
            </a:r>
          </a:p>
          <a:p>
            <a:pPr lvl="1"/>
            <a:endParaRPr lang="ru-RU" sz="3200" b="1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28662" y="1071801"/>
            <a:ext cx="8001056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 startAt="9"/>
            </a:pP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Установить правильную</a:t>
            </a:r>
          </a:p>
          <a:p>
            <a:pPr marL="514350" indent="-514350"/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последовательность действий по</a:t>
            </a:r>
          </a:p>
          <a:p>
            <a:pPr marL="514350" indent="-514350"/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развитию словаря детей</a:t>
            </a:r>
          </a:p>
          <a:p>
            <a:pPr marL="514350" indent="-514350">
              <a:buAutoNum type="arabicPeriod" startAt="9"/>
            </a:pPr>
            <a:endParaRPr lang="ru-RU" sz="1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Введение в речь слов, обозначающих элементарные понятия</a:t>
            </a:r>
          </a:p>
          <a:p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Формирование общих представлений о предмете</a:t>
            </a:r>
          </a:p>
          <a:p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Введение в речь слов, обозначающих качества, свойства и отношения предметов и явлений</a:t>
            </a:r>
          </a:p>
          <a:p>
            <a:pPr lvl="1"/>
            <a:endParaRPr lang="ru-RU" sz="3200" b="1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28662" y="1071801"/>
            <a:ext cx="785818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10. Исключить неправильные ответы</a:t>
            </a:r>
          </a:p>
          <a:p>
            <a:endParaRPr lang="ru-RU" sz="1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Лишними в постановке задач работы над грамматическим строем речи является:</a:t>
            </a:r>
          </a:p>
          <a:p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А) овладение синтаксической стороной языка</a:t>
            </a:r>
          </a:p>
          <a:p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Б) активизация словаря</a:t>
            </a:r>
          </a:p>
          <a:p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В) освоение морфологической системы родного языка</a:t>
            </a:r>
          </a:p>
          <a:p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Г) развитие диалогической речи</a:t>
            </a:r>
          </a:p>
          <a:p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Е) освоение норм образования слов</a:t>
            </a:r>
          </a:p>
          <a:p>
            <a:pPr lvl="1"/>
            <a:endParaRPr lang="ru-RU" sz="3200" b="1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28662" y="1071801"/>
            <a:ext cx="785818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11. Выбрать правильный ответ</a:t>
            </a:r>
          </a:p>
          <a:p>
            <a:endParaRPr lang="ru-RU" sz="1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Способность к звуковому анализу слов развивается на основе:</a:t>
            </a:r>
          </a:p>
          <a:p>
            <a:pPr lvl="1"/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А) внимательности детей к речи собеседника</a:t>
            </a:r>
          </a:p>
          <a:p>
            <a:pPr lvl="1"/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Б) развития фонематического слуха у детей</a:t>
            </a:r>
          </a:p>
          <a:p>
            <a:pPr lvl="1"/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В) формирования выразительной речи у детей</a:t>
            </a:r>
            <a:endParaRPr lang="ru-RU" sz="32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00100" y="285729"/>
            <a:ext cx="785818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12. Установите соответствие между понятиями и их толкованием</a:t>
            </a:r>
          </a:p>
          <a:p>
            <a:endParaRPr lang="ru-RU" sz="32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 smtClean="0"/>
          </a:p>
          <a:p>
            <a:endParaRPr lang="ru-RU" dirty="0" smtClean="0"/>
          </a:p>
          <a:p>
            <a:pPr lvl="1"/>
            <a:endParaRPr lang="ru-RU" sz="32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928662" y="1285860"/>
          <a:ext cx="7858180" cy="530352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2394306"/>
                <a:gridCol w="546387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solidFill>
                            <a:srgbClr val="66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1.Повествование</a:t>
                      </a:r>
                      <a:endParaRPr lang="ru-RU" sz="2200" b="1" dirty="0">
                        <a:solidFill>
                          <a:srgbClr val="6600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dirty="0" smtClean="0">
                          <a:solidFill>
                            <a:srgbClr val="66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А) Тип речи, характеризующийся особыми логическими отношениями между входящими в его состав суждениями, образующими умозаключение; логическое изложение материала в форме доказательства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solidFill>
                            <a:srgbClr val="66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2.Рассуждение</a:t>
                      </a:r>
                      <a:endParaRPr lang="ru-RU" sz="2200" b="1" dirty="0">
                        <a:solidFill>
                          <a:srgbClr val="6600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dirty="0" smtClean="0">
                          <a:solidFill>
                            <a:srgbClr val="66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Б) Тип речи, который является моделью монологического сообщения в виде перечисления одновременных или постоянных признаков объекта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solidFill>
                            <a:srgbClr val="66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3.Описание</a:t>
                      </a:r>
                      <a:endParaRPr lang="ru-RU" sz="2200" b="1" dirty="0">
                        <a:solidFill>
                          <a:srgbClr val="6600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dirty="0" smtClean="0">
                          <a:solidFill>
                            <a:srgbClr val="66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В) Тип речи, выражающий сообщение о развивающихся действиях и состояниях, которые происходят в разное время, но связаны между собою, зависимы друг от друга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00496" y="1000108"/>
            <a:ext cx="44430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 ПОРЯДКУ!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5299" name="Picture 3" descr="C:\Users\User\Downloads\0-1-1 (1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785794"/>
            <a:ext cx="7682759" cy="575719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071538" y="1785926"/>
            <a:ext cx="5421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00232" y="2500306"/>
            <a:ext cx="5421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endParaRPr lang="ru-R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143240" y="3286124"/>
            <a:ext cx="5421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3</a:t>
            </a:r>
            <a:endParaRPr lang="ru-RU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00562" y="4143380"/>
            <a:ext cx="5421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4</a:t>
            </a:r>
            <a:endParaRPr lang="ru-RU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286512" y="5572140"/>
            <a:ext cx="5421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</a:rPr>
              <a:t>5</a:t>
            </a:r>
            <a:endParaRPr lang="ru-RU" sz="5400" b="1" dirty="0">
              <a:ln>
                <a:solidFill>
                  <a:srgbClr val="00B050"/>
                </a:solidFill>
              </a:ln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1000068" y="214290"/>
            <a:ext cx="7929650" cy="6278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80975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Из составляющих компонентов восстановите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80975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структуру пересказа: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80975" algn="l"/>
              </a:tabLst>
            </a:pP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80975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1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.Предварительная беседа. 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Подготовка детей к восприятию нового произведения, главным образом его идеи .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rgbClr val="660066"/>
              </a:solidFill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80975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2.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Выразительное чтение произведения.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80975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3.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Чтение с установкой на запоминание и последующий пересказ.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80975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4.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Подготовительная беседа (разбор произведения). 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Цели ее: уточнение содержания, привлечение внимания к языку,</a:t>
            </a:r>
            <a:r>
              <a:rPr kumimoji="0" lang="ru-RU" sz="2000" i="0" u="none" strike="noStrike" cap="none" normalizeH="0" dirty="0" smtClean="0">
                <a:ln>
                  <a:noFill/>
                </a:ln>
                <a:solidFill>
                  <a:srgbClr val="660066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активная подготовка к выразительному пересказу .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rgbClr val="660066"/>
              </a:solidFill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80975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5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.Повторное чтение, суммирующее результаты разбора, с целевой установкой на запоминание.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80975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6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.Пауза для подготовки детей к ответам, для запоминания текста </a:t>
            </a:r>
            <a:r>
              <a:rPr kumimoji="0" lang="ru-RU" sz="200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(несколько секунд).</a:t>
            </a:r>
            <a:endParaRPr kumimoji="0" lang="ru-RU" sz="2000" u="none" strike="noStrike" cap="none" normalizeH="0" baseline="0" dirty="0" smtClean="0">
              <a:ln>
                <a:noFill/>
              </a:ln>
              <a:solidFill>
                <a:srgbClr val="660066"/>
              </a:solidFill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80975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7.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Пересказ произведения детьми (3 – 5 человек). 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Активное руководство воспитателя. 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rgbClr val="660066"/>
              </a:solidFill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80975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8.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Вызвать ребенка с наиболее яркой речью или использовать эмоциональные приемы (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пересказ по ролям, инсценировка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).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1000068" y="214290"/>
            <a:ext cx="7929650" cy="6971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80975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Из составляющих компонентов восстановите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80975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структуру рассказа по картине: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80975" algn="l"/>
              </a:tabLst>
            </a:pP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457200" lvl="0" indent="-457200">
              <a:spcBef>
                <a:spcPts val="600"/>
              </a:spcBef>
            </a:pPr>
            <a:r>
              <a:rPr lang="ru-RU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ru-RU" sz="2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Составление и обсуждение с детьми плана (схемы)</a:t>
            </a:r>
          </a:p>
          <a:p>
            <a:pPr marL="457200" lvl="0" indent="-457200">
              <a:spcBef>
                <a:spcPts val="600"/>
              </a:spcBef>
            </a:pPr>
            <a:r>
              <a:rPr lang="ru-RU" sz="2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рассказа. </a:t>
            </a:r>
          </a:p>
          <a:p>
            <a:pPr lvl="0">
              <a:spcBef>
                <a:spcPts val="600"/>
              </a:spcBef>
            </a:pPr>
            <a:r>
              <a:rPr lang="ru-RU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ru-RU" sz="2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Рассматривание картины.</a:t>
            </a:r>
          </a:p>
          <a:p>
            <a:pPr lvl="0">
              <a:spcBef>
                <a:spcPts val="600"/>
              </a:spcBef>
            </a:pPr>
            <a:r>
              <a:rPr lang="ru-RU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ru-RU" sz="2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Беседа по картине </a:t>
            </a:r>
            <a:r>
              <a:rPr lang="ru-RU" sz="2000" dirty="0" smtClean="0">
                <a:solidFill>
                  <a:srgbClr val="660066"/>
                </a:solidFill>
              </a:rPr>
              <a:t>(включающие вопросы, активизирующие воображение: что можно услышать, почувствовать, находясь в месте действия картины и др.)</a:t>
            </a:r>
          </a:p>
          <a:p>
            <a:pPr>
              <a:spcBef>
                <a:spcPts val="600"/>
              </a:spcBef>
            </a:pPr>
            <a:r>
              <a:rPr lang="ru-RU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ru-RU" sz="2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Беседа, подготавливающая к восприятию картины.</a:t>
            </a:r>
          </a:p>
          <a:p>
            <a:pPr lvl="0">
              <a:spcBef>
                <a:spcPts val="600"/>
              </a:spcBef>
            </a:pPr>
            <a:r>
              <a:rPr lang="ru-RU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</a:t>
            </a:r>
            <a:r>
              <a:rPr lang="ru-RU" sz="2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Рассказы детей (коллективный рассказ).</a:t>
            </a:r>
          </a:p>
          <a:p>
            <a:pPr lvl="0">
              <a:spcBef>
                <a:spcPts val="600"/>
              </a:spcBef>
            </a:pPr>
            <a:r>
              <a:rPr lang="ru-RU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</a:t>
            </a:r>
            <a:r>
              <a:rPr lang="ru-RU" sz="2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Оценка рассказов детей </a:t>
            </a:r>
            <a:r>
              <a:rPr lang="ru-RU" sz="2000" dirty="0" smtClean="0">
                <a:solidFill>
                  <a:srgbClr val="660066"/>
                </a:solidFill>
              </a:rPr>
              <a:t>(полнота рассказа, последовательность излагаемых событий, использование разных интонаций, темпа речи, образных выражений и др.).</a:t>
            </a:r>
          </a:p>
          <a:p>
            <a:pPr lvl="0">
              <a:spcBef>
                <a:spcPts val="600"/>
              </a:spcBef>
            </a:pPr>
            <a:r>
              <a:rPr lang="ru-RU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</a:t>
            </a:r>
            <a:r>
              <a:rPr lang="ru-RU" sz="2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Хороший речевой образец (ребенка или воспитателя).</a:t>
            </a:r>
          </a:p>
          <a:p>
            <a:pPr>
              <a:spcBef>
                <a:spcPts val="600"/>
              </a:spcBef>
            </a:pPr>
            <a:r>
              <a:rPr lang="ru-RU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 </a:t>
            </a:r>
            <a:r>
              <a:rPr lang="ru-RU" sz="2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Целевая установка на составление рассказа по плану.</a:t>
            </a:r>
          </a:p>
          <a:p>
            <a:pPr lvl="0"/>
            <a:endParaRPr lang="ru-RU" sz="2400" b="1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80975" algn="l"/>
              </a:tabLst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2976" y="571480"/>
            <a:ext cx="72866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Речь воспитателя –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основной источник речевого развития детей в детском саду.  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  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00100" y="2214554"/>
            <a:ext cx="7715304" cy="33575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/>
            <a:r>
              <a:rPr lang="ru-RU" sz="2000" b="1" i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Речь воспитателя является образцом для детей в широком </a:t>
            </a:r>
          </a:p>
          <a:p>
            <a:pPr marL="457200" indent="-457200" algn="ctr"/>
            <a:r>
              <a:rPr lang="ru-RU" sz="2000" b="1" i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значении этого слова, прежде всего — в разговорной речи, </a:t>
            </a:r>
          </a:p>
          <a:p>
            <a:pPr marL="457200" indent="-457200" algn="ctr"/>
            <a:r>
              <a:rPr lang="ru-RU" sz="2000" b="1" i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основе которой происходит повседневное общение </a:t>
            </a:r>
          </a:p>
          <a:p>
            <a:pPr marL="457200" indent="-457200" algn="ctr"/>
            <a:r>
              <a:rPr lang="ru-RU" sz="2000" b="1" i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ребёнка с воспитателем.</a:t>
            </a:r>
          </a:p>
          <a:p>
            <a:pPr marL="457200" indent="-457200" algn="ctr">
              <a:buAutoNum type="arabicPeriod"/>
            </a:pPr>
            <a:endParaRPr lang="ru-RU" sz="2000" b="1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i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На занятиях дети, слушая речь воспитателя, упражняются в овладении русским языком. Недостатки, встречающиеся в разговорной речи воспитателя, передаются детям, и потом дети с трудом избавляются от них уже в школе.</a:t>
            </a:r>
            <a:endParaRPr lang="ru-RU" sz="20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4" name="Picture 4" descr="C:\Users\User\Desktop\Новая папка (9)\Фоны для оформления\1645025593_31-krot-info-p-yarkii-sportivnii-fon-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46" y="0"/>
            <a:ext cx="9124854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285852" y="571480"/>
            <a:ext cx="72234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itchFamily="34" charset="0"/>
              </a:rPr>
              <a:t>2 этап Методического </a:t>
            </a:r>
            <a:r>
              <a:rPr lang="ru-RU" sz="36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itchFamily="34" charset="0"/>
              </a:rPr>
              <a:t>батла</a:t>
            </a:r>
            <a:endParaRPr lang="ru-RU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85786" y="1500174"/>
            <a:ext cx="797846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itchFamily="34" charset="0"/>
              </a:rPr>
              <a:t>Образовательная область</a:t>
            </a:r>
          </a:p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itchFamily="34" charset="0"/>
              </a:rPr>
              <a:t>«Речевое развитие»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3074" name="AutoShape 2" descr="F:\%D0%9C%D0%B5%D1%82%D0%BE%D0%B4%D0%B8%D1%87%D0%B5%D1%81%D0%BA%D0%B8%D0%B9 %D0%B1%D0%B0%D1%82%D0%BB\%D0%9E%D0%BB%D0%B8%D0%BC%D0%BF%D0%B8%D0%B0%D0%B4%D0%B0\%D0%A0%D0%B0%D0%B7%D0%B2%D0%B8%D1%82%D0%B8%D0%B5 %D1%80%D0%B5%D1%87%D0%B8\scale_120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F:\%D0%9C%D0%B5%D1%82%D0%BE%D0%B4%D0%B8%D1%87%D0%B5%D1%81%D0%BA%D0%B8%D0%B9 %D0%B1%D0%B0%D1%82%D0%BB\%D0%9E%D0%BB%D0%B8%D0%BC%D0%BF%D0%B8%D0%B0%D0%B4%D0%B0\%D0%A0%D0%B0%D0%B7%D0%B2%D0%B8%D1%82%D0%B8%D0%B5 %D1%80%D0%B5%D1%87%D0%B8\scale_120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7" name="Picture 5" descr="C:\Users\User\Downloads\scale_120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2285992"/>
            <a:ext cx="5909410" cy="498852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s://fsd.multiurok.ru/html/2022/09/16/s_6323df84993ae/php6wEc7h_Konsultaciya-dlya-roditelej-2022_html_d7eea38ea970ddb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2071678"/>
            <a:ext cx="8029206" cy="418201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000496" y="1000108"/>
            <a:ext cx="422577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ГОВОРИМ  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ПРАВИЛЬНО!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1538" y="428604"/>
            <a:ext cx="4143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БЛОК. ПРАКТИЧЕСКИЙ</a:t>
            </a:r>
            <a:endParaRPr lang="ru-RU" sz="24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28662" y="428604"/>
            <a:ext cx="78581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Образовать форму родительного падежа множественного числа существительных: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428736"/>
            <a:ext cx="7863941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214414" y="5715016"/>
            <a:ext cx="2071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блюдце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28662" y="428604"/>
            <a:ext cx="78581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Образовать форму родительного падежа множественного числа существительных: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428736"/>
            <a:ext cx="8001056" cy="509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000760" y="3286124"/>
            <a:ext cx="2071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рукав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2000240"/>
            <a:ext cx="7929618" cy="3719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1714480" y="428604"/>
            <a:ext cx="63096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Поставить ударение в словах:</a:t>
            </a:r>
            <a:r>
              <a:rPr lang="ru-RU" dirty="0" smtClean="0"/>
              <a:t>   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C:\Users\User\Downloads\СнимокДети и книги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357298"/>
            <a:ext cx="6246852" cy="504281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00298" y="428604"/>
            <a:ext cx="615459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ДЕТСКОЕ  ЧТЕНИЕ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00826" y="1571612"/>
            <a:ext cx="221457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? </a:t>
            </a:r>
          </a:p>
          <a:p>
            <a:pPr algn="ctr"/>
            <a:r>
              <a:rPr lang="ru-RU" sz="48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АВТОР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3663"/>
            <a:ext cx="9144000" cy="622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642918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3108" y="0"/>
            <a:ext cx="486274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ДЕТСКИЕ  ПИСАТЕЛИ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217177"/>
            <a:ext cx="8286776" cy="564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642910" y="0"/>
            <a:ext cx="8286808" cy="121442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Унылая пора! Очей очарованье!</a:t>
            </a:r>
            <a:br>
              <a:rPr lang="ru-RU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Приятна мне твоя прощальная краса —</a:t>
            </a:r>
            <a:br>
              <a:rPr lang="ru-RU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Люблю я пышное природы увяданье,</a:t>
            </a:r>
            <a:br>
              <a:rPr lang="ru-RU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багрец и в золото одетые леса, </a:t>
            </a:r>
            <a:endParaRPr lang="ru-RU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217177"/>
            <a:ext cx="8286776" cy="564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642910" y="0"/>
            <a:ext cx="8286808" cy="121442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7"/>
            <a:r>
              <a:rPr lang="ru-RU" sz="2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А лисички</a:t>
            </a:r>
            <a:br>
              <a:rPr lang="ru-RU" sz="2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Взяли спички,</a:t>
            </a:r>
            <a:br>
              <a:rPr lang="ru-RU" sz="2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морю синему пошли,</a:t>
            </a:r>
            <a:br>
              <a:rPr lang="ru-RU" sz="2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Море синее зажгли.</a:t>
            </a:r>
            <a:endParaRPr lang="ru-RU" sz="20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217177"/>
            <a:ext cx="8286776" cy="564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642910" y="0"/>
            <a:ext cx="8286808" cy="121442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Вместо шапки на ходу</a:t>
            </a:r>
            <a:br>
              <a:rPr lang="ru-RU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 надел сковороду.</a:t>
            </a:r>
            <a:br>
              <a:rPr lang="ru-RU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Вместо валенок перчатки</a:t>
            </a:r>
            <a:br>
              <a:rPr lang="ru-RU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Натянул себе на пятки.</a:t>
            </a:r>
            <a:endParaRPr lang="ru-RU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217177"/>
            <a:ext cx="8286776" cy="564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642910" y="0"/>
            <a:ext cx="8286808" cy="121442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Был сынок у маменьки -</a:t>
            </a:r>
            <a:b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Медвежонок маленький.</a:t>
            </a:r>
            <a:b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маму был фигурою -</a:t>
            </a:r>
            <a:b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медведицу бурую.</a:t>
            </a:r>
            <a:b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16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42910" y="285728"/>
            <a:ext cx="8358246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Цель речевого развития  по ФГОС ДО:</a:t>
            </a:r>
          </a:p>
          <a:p>
            <a:pPr algn="ctr"/>
            <a:r>
              <a:rPr lang="ru-RU" sz="2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Формирование устной речи и навыков речевого общения с окружающими на основе овладения литературным языком своего народа.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 речевого развития по ФГОС ДО:</a:t>
            </a:r>
          </a:p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ru-RU" sz="2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Овладение речью, как средством общения и культуры;</a:t>
            </a:r>
          </a:p>
          <a:p>
            <a:pPr algn="ctr"/>
            <a:r>
              <a:rPr lang="ru-RU" sz="2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Обогащение активного словаря;</a:t>
            </a:r>
          </a:p>
          <a:p>
            <a:pPr algn="ctr"/>
            <a:r>
              <a:rPr lang="ru-RU" sz="2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Развитие звуковой и интонационной культуры речи, фонематического слуха;</a:t>
            </a:r>
          </a:p>
          <a:p>
            <a:pPr algn="ctr"/>
            <a:r>
              <a:rPr lang="ru-RU" sz="2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Развитие связной речи;</a:t>
            </a:r>
          </a:p>
          <a:p>
            <a:pPr algn="ctr">
              <a:buFontTx/>
              <a:buChar char="-"/>
            </a:pPr>
            <a:r>
              <a:rPr lang="ru-RU" sz="2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Грамматически правильной диалогической </a:t>
            </a:r>
          </a:p>
          <a:p>
            <a:pPr algn="ctr">
              <a:buFontTx/>
              <a:buChar char="-"/>
            </a:pPr>
            <a:r>
              <a:rPr lang="ru-RU" sz="2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монологической речи</a:t>
            </a:r>
          </a:p>
          <a:p>
            <a:pPr algn="ctr"/>
            <a:r>
              <a:rPr lang="ru-RU" sz="2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Развитие речевого творчества;</a:t>
            </a:r>
          </a:p>
          <a:p>
            <a:pPr algn="ctr">
              <a:buFontTx/>
              <a:buChar char="-"/>
            </a:pPr>
            <a:r>
              <a:rPr lang="ru-RU" sz="2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Знакомство с книжной культурой, детской литературой, понимание на слух текстов различных жанров </a:t>
            </a:r>
          </a:p>
          <a:p>
            <a:pPr algn="ctr"/>
            <a:r>
              <a:rPr lang="ru-RU" sz="2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детской литературы;</a:t>
            </a:r>
          </a:p>
          <a:p>
            <a:pPr algn="ctr"/>
            <a:r>
              <a:rPr lang="ru-RU" sz="2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Формирование звуковой </a:t>
            </a:r>
            <a:r>
              <a:rPr lang="ru-RU" sz="2200" b="1" dirty="0" err="1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аналитико</a:t>
            </a:r>
            <a:r>
              <a:rPr lang="ru-RU" sz="2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синтетической активности как предпосылки обучения грамоте.</a:t>
            </a:r>
          </a:p>
          <a:p>
            <a:pPr algn="ctr"/>
            <a:endParaRPr lang="ru-RU" sz="2400" b="1" i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217177"/>
            <a:ext cx="8286776" cy="564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642910" y="0"/>
            <a:ext cx="8286808" cy="121442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</a:t>
            </a:r>
            <a: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Когда цветочки опали, то на место их показались зелёные головки. Когда головки забурели и подсохли, мать и сёстры Тани повыдергали весь лён с корнем, навязали снопиков и поставили их на поле просохнуть.</a:t>
            </a:r>
            <a:endParaRPr lang="ru-RU" sz="16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217177"/>
            <a:ext cx="8286776" cy="564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642910" y="0"/>
            <a:ext cx="8286808" cy="121442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</a:t>
            </a:r>
            <a: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Капитан берет бинокль,</a:t>
            </a:r>
            <a:b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 бинокль помочь не мог.</a:t>
            </a:r>
            <a:b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Капитану так обидно —</a:t>
            </a:r>
            <a:b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даже берега не видно.</a:t>
            </a:r>
            <a:endParaRPr lang="ru-RU" sz="16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217177"/>
            <a:ext cx="8286776" cy="564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642910" y="0"/>
            <a:ext cx="8286808" cy="121442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b="1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</a:t>
            </a:r>
            <a: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Нивы сжаты, рощи голы,</a:t>
            </a:r>
          </a:p>
          <a:p>
            <a:pPr algn="ctr"/>
            <a: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воды туман и сырость.</a:t>
            </a:r>
          </a:p>
          <a:p>
            <a:pPr algn="ctr"/>
            <a: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Колесом за сини горы.</a:t>
            </a:r>
          </a:p>
          <a:p>
            <a:pPr algn="ctr"/>
            <a: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Солнце тихое скатилось.</a:t>
            </a:r>
          </a:p>
          <a:p>
            <a: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16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217177"/>
            <a:ext cx="8286776" cy="564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642910" y="0"/>
            <a:ext cx="8286808" cy="121442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 </a:t>
            </a:r>
            <a: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Кто же это? Почему Тащат валенки ему,</a:t>
            </a:r>
            <a:b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Меховые рукавицы, Чтобы мог он руки греть,</a:t>
            </a:r>
            <a:b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Чтоб не мог он простудиться</a:t>
            </a:r>
            <a:b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 от гриппа умереть,</a:t>
            </a:r>
            <a:endParaRPr lang="ru-RU" sz="16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217177"/>
            <a:ext cx="8286776" cy="564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642910" y="0"/>
            <a:ext cx="8286808" cy="121442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9. </a:t>
            </a:r>
            <a: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когда ребята ушли, он быстро оделся, нацепил коньки и выскочил во двор. Чирк коньками по снегу, чирк! И кататься-то как следует не умеет! Подъехал к горке.</a:t>
            </a:r>
            <a:endParaRPr lang="ru-RU" sz="16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217177"/>
            <a:ext cx="8286776" cy="564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642910" y="0"/>
            <a:ext cx="8286808" cy="121442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10. </a:t>
            </a:r>
            <a: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Карло вошел в каморку, сел на единственный стул у безногого стола и, повертев так и эдак полено, начал ножом вырезать из него куклу.</a:t>
            </a:r>
            <a:endParaRPr lang="ru-RU" sz="16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217177"/>
            <a:ext cx="8286776" cy="564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642910" y="0"/>
            <a:ext cx="8286808" cy="121442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11. </a:t>
            </a:r>
            <a:r>
              <a:rPr lang="ru-RU" sz="160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 в одной стране мира на одного ребёнка не приходится столько руководящих педагогических кадров! И девочка Вера должна была стать самой воспитанной в мире. Но она была капризной и непослушной. То цыплёнка поймает и начнёт пеленать, то соседнего мальчика в песочнице совком треснет так, что совок приходится в ремонт относить.</a:t>
            </a:r>
            <a:endParaRPr lang="ru-RU" sz="1600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217177"/>
            <a:ext cx="8286776" cy="564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642910" y="0"/>
            <a:ext cx="8286808" cy="121442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12. </a:t>
            </a:r>
            <a: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Посидела опять </a:t>
            </a:r>
            <a:r>
              <a:rPr lang="ru-RU" sz="1600" b="1" dirty="0" err="1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Дарёнушка</a:t>
            </a:r>
            <a: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окошка, полюбовалась на звёзды. Хотела спать ложиться — вдруг по стенке </a:t>
            </a:r>
            <a:r>
              <a:rPr lang="ru-RU" sz="1600" b="1" dirty="0" err="1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топоток</a:t>
            </a:r>
            <a: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прошёл. Испугалась </a:t>
            </a:r>
            <a:r>
              <a:rPr lang="ru-RU" sz="1600" b="1" dirty="0" err="1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Дарёнка</a:t>
            </a:r>
            <a: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а </a:t>
            </a:r>
            <a:r>
              <a:rPr lang="ru-RU" sz="1600" b="1" dirty="0" err="1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топоток</a:t>
            </a:r>
            <a: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 другой стене, потом по той, где окошечко, потом — где дверка, а там и сверху </a:t>
            </a:r>
            <a:r>
              <a:rPr lang="ru-RU" sz="1600" b="1" dirty="0" err="1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запостукивало</a:t>
            </a:r>
            <a: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Негромко, будто кто лёгонький да быстрый ходит.</a:t>
            </a:r>
            <a:endParaRPr lang="ru-RU" sz="16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86182" y="1142984"/>
            <a:ext cx="48849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БЕЛЫЕ  ПЯТНА!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Picture 6" descr="https://krot.info/uploads/posts/2021-02/1614119897_15-p-fon-kraski-i-kisti-dlya-prezentatsii-1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928802"/>
            <a:ext cx="6143625" cy="466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286380" y="2428868"/>
            <a:ext cx="300039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? </a:t>
            </a:r>
          </a:p>
          <a:p>
            <a:pPr algn="ctr"/>
            <a:r>
              <a:rPr lang="ru-RU" sz="48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КАРТИНА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-92508"/>
            <a:ext cx="9929851" cy="6950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Выноска-облако 2"/>
          <p:cNvSpPr/>
          <p:nvPr/>
        </p:nvSpPr>
        <p:spPr>
          <a:xfrm rot="592858">
            <a:off x="681350" y="1005967"/>
            <a:ext cx="4663136" cy="3056279"/>
          </a:xfrm>
          <a:prstGeom prst="cloudCallout">
            <a:avLst>
              <a:gd name="adj1" fmla="val -7961"/>
              <a:gd name="adj2" fmla="val 41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Выноска-облако 3"/>
          <p:cNvSpPr/>
          <p:nvPr/>
        </p:nvSpPr>
        <p:spPr>
          <a:xfrm rot="592858">
            <a:off x="4913533" y="1532951"/>
            <a:ext cx="3103148" cy="2583566"/>
          </a:xfrm>
          <a:prstGeom prst="cloudCallout">
            <a:avLst>
              <a:gd name="adj1" fmla="val -7961"/>
              <a:gd name="adj2" fmla="val 41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Выноска-облако 4"/>
          <p:cNvSpPr/>
          <p:nvPr/>
        </p:nvSpPr>
        <p:spPr>
          <a:xfrm rot="592858">
            <a:off x="3598074" y="3435432"/>
            <a:ext cx="1852380" cy="1298146"/>
          </a:xfrm>
          <a:prstGeom prst="cloudCallout">
            <a:avLst>
              <a:gd name="adj1" fmla="val -7961"/>
              <a:gd name="adj2" fmla="val 41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Выноска-облако 5"/>
          <p:cNvSpPr/>
          <p:nvPr/>
        </p:nvSpPr>
        <p:spPr>
          <a:xfrm rot="3921543">
            <a:off x="714846" y="3806397"/>
            <a:ext cx="2213579" cy="1421074"/>
          </a:xfrm>
          <a:prstGeom prst="cloudCallout">
            <a:avLst>
              <a:gd name="adj1" fmla="val -7961"/>
              <a:gd name="adj2" fmla="val 41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86050" y="285728"/>
            <a:ext cx="40921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БЛОК. ТЕОРЕТИЧЕСКИЙ</a:t>
            </a:r>
            <a:endParaRPr lang="ru-RU" sz="28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00166" y="1357298"/>
            <a:ext cx="7000924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Центральной, ведущей задачей развития речи является:</a:t>
            </a:r>
          </a:p>
          <a:p>
            <a:endParaRPr lang="ru-RU" sz="1000" b="1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А) развитие словаря </a:t>
            </a:r>
          </a:p>
          <a:p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Б) воспитание звуковой культуры речи</a:t>
            </a:r>
          </a:p>
          <a:p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В) формирование грамматического строя речи</a:t>
            </a:r>
          </a:p>
          <a:p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Г) развитие связной речи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Выноска-облако 2"/>
          <p:cNvSpPr/>
          <p:nvPr/>
        </p:nvSpPr>
        <p:spPr>
          <a:xfrm rot="592858">
            <a:off x="656760" y="3241933"/>
            <a:ext cx="3245282" cy="2832687"/>
          </a:xfrm>
          <a:prstGeom prst="cloudCallout">
            <a:avLst>
              <a:gd name="adj1" fmla="val -7961"/>
              <a:gd name="adj2" fmla="val 41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Выноска-облако 4"/>
          <p:cNvSpPr/>
          <p:nvPr/>
        </p:nvSpPr>
        <p:spPr>
          <a:xfrm rot="592858">
            <a:off x="4317350" y="1003556"/>
            <a:ext cx="3572570" cy="2336519"/>
          </a:xfrm>
          <a:prstGeom prst="cloudCallout">
            <a:avLst>
              <a:gd name="adj1" fmla="val -7961"/>
              <a:gd name="adj2" fmla="val 41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Выноска-облако 5"/>
          <p:cNvSpPr/>
          <p:nvPr/>
        </p:nvSpPr>
        <p:spPr>
          <a:xfrm rot="592858">
            <a:off x="4065165" y="4019424"/>
            <a:ext cx="4296253" cy="2554392"/>
          </a:xfrm>
          <a:prstGeom prst="cloudCallout">
            <a:avLst>
              <a:gd name="adj1" fmla="val -7961"/>
              <a:gd name="adj2" fmla="val 41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Выноска-облако 6"/>
          <p:cNvSpPr/>
          <p:nvPr/>
        </p:nvSpPr>
        <p:spPr>
          <a:xfrm rot="592858">
            <a:off x="4262551" y="998819"/>
            <a:ext cx="3572570" cy="2975217"/>
          </a:xfrm>
          <a:prstGeom prst="cloudCallout">
            <a:avLst>
              <a:gd name="adj1" fmla="val -7961"/>
              <a:gd name="adj2" fmla="val 41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Выноска-облако 7"/>
          <p:cNvSpPr/>
          <p:nvPr/>
        </p:nvSpPr>
        <p:spPr>
          <a:xfrm rot="592858">
            <a:off x="2074472" y="605763"/>
            <a:ext cx="2278473" cy="2472153"/>
          </a:xfrm>
          <a:prstGeom prst="cloudCallout">
            <a:avLst>
              <a:gd name="adj1" fmla="val -7961"/>
              <a:gd name="adj2" fmla="val 41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Выноска-облако 8"/>
          <p:cNvSpPr/>
          <p:nvPr/>
        </p:nvSpPr>
        <p:spPr>
          <a:xfrm rot="592858">
            <a:off x="647574" y="3186373"/>
            <a:ext cx="3245282" cy="2832687"/>
          </a:xfrm>
          <a:prstGeom prst="cloudCallout">
            <a:avLst>
              <a:gd name="adj1" fmla="val -7961"/>
              <a:gd name="adj2" fmla="val 41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-142908" y="-3"/>
            <a:ext cx="9787004" cy="6858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Выноска-облако 2"/>
          <p:cNvSpPr/>
          <p:nvPr/>
        </p:nvSpPr>
        <p:spPr>
          <a:xfrm rot="592858">
            <a:off x="170997" y="163736"/>
            <a:ext cx="6970773" cy="4772581"/>
          </a:xfrm>
          <a:prstGeom prst="cloudCallout">
            <a:avLst>
              <a:gd name="adj1" fmla="val -7961"/>
              <a:gd name="adj2" fmla="val 41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Выноска-облако 3"/>
          <p:cNvSpPr/>
          <p:nvPr/>
        </p:nvSpPr>
        <p:spPr>
          <a:xfrm>
            <a:off x="6072198" y="3857628"/>
            <a:ext cx="2643206" cy="2714644"/>
          </a:xfrm>
          <a:prstGeom prst="cloudCallout">
            <a:avLst>
              <a:gd name="adj1" fmla="val -7961"/>
              <a:gd name="adj2" fmla="val 41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Выноска-облако 4"/>
          <p:cNvSpPr/>
          <p:nvPr/>
        </p:nvSpPr>
        <p:spPr>
          <a:xfrm>
            <a:off x="357158" y="2714620"/>
            <a:ext cx="4643470" cy="2714644"/>
          </a:xfrm>
          <a:prstGeom prst="cloudCallout">
            <a:avLst>
              <a:gd name="adj1" fmla="val -7961"/>
              <a:gd name="adj2" fmla="val 41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346" y="-159960"/>
            <a:ext cx="9787007" cy="7303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Выноска-облако 5"/>
          <p:cNvSpPr/>
          <p:nvPr/>
        </p:nvSpPr>
        <p:spPr>
          <a:xfrm rot="592858">
            <a:off x="303122" y="1136185"/>
            <a:ext cx="8616544" cy="4277682"/>
          </a:xfrm>
          <a:prstGeom prst="cloudCallout">
            <a:avLst>
              <a:gd name="adj1" fmla="val -7961"/>
              <a:gd name="adj2" fmla="val 41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071266" y="-1214734"/>
            <a:ext cx="7000900" cy="9144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Выноска-облако 2"/>
          <p:cNvSpPr/>
          <p:nvPr/>
        </p:nvSpPr>
        <p:spPr>
          <a:xfrm rot="592858">
            <a:off x="2000633" y="1239876"/>
            <a:ext cx="6832160" cy="4217667"/>
          </a:xfrm>
          <a:prstGeom prst="cloudCallout">
            <a:avLst>
              <a:gd name="adj1" fmla="val -7961"/>
              <a:gd name="adj2" fmla="val 41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Выноска-облако 3"/>
          <p:cNvSpPr/>
          <p:nvPr/>
        </p:nvSpPr>
        <p:spPr>
          <a:xfrm>
            <a:off x="1357290" y="3571876"/>
            <a:ext cx="3000364" cy="2428892"/>
          </a:xfrm>
          <a:prstGeom prst="cloudCallout">
            <a:avLst>
              <a:gd name="adj1" fmla="val -7961"/>
              <a:gd name="adj2" fmla="val 41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0160"/>
            <a:ext cx="9144000" cy="686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Выноска-облако 2"/>
          <p:cNvSpPr/>
          <p:nvPr/>
        </p:nvSpPr>
        <p:spPr>
          <a:xfrm>
            <a:off x="2571736" y="642918"/>
            <a:ext cx="5715040" cy="2928958"/>
          </a:xfrm>
          <a:prstGeom prst="cloudCallout">
            <a:avLst>
              <a:gd name="adj1" fmla="val -7961"/>
              <a:gd name="adj2" fmla="val 41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Выноска-облако 3"/>
          <p:cNvSpPr/>
          <p:nvPr/>
        </p:nvSpPr>
        <p:spPr>
          <a:xfrm>
            <a:off x="1214414" y="3500438"/>
            <a:ext cx="6072230" cy="3143272"/>
          </a:xfrm>
          <a:prstGeom prst="cloudCallout">
            <a:avLst>
              <a:gd name="adj1" fmla="val -7961"/>
              <a:gd name="adj2" fmla="val 41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411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Выноска-облако 4"/>
          <p:cNvSpPr/>
          <p:nvPr/>
        </p:nvSpPr>
        <p:spPr>
          <a:xfrm>
            <a:off x="1428728" y="428604"/>
            <a:ext cx="5357850" cy="4286280"/>
          </a:xfrm>
          <a:prstGeom prst="cloudCallout">
            <a:avLst>
              <a:gd name="adj1" fmla="val -7961"/>
              <a:gd name="adj2" fmla="val 41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Выноска-облако 5"/>
          <p:cNvSpPr/>
          <p:nvPr/>
        </p:nvSpPr>
        <p:spPr>
          <a:xfrm>
            <a:off x="4714876" y="857232"/>
            <a:ext cx="4286280" cy="5429288"/>
          </a:xfrm>
          <a:prstGeom prst="cloudCallout">
            <a:avLst>
              <a:gd name="adj1" fmla="val -7961"/>
              <a:gd name="adj2" fmla="val 41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Выноска-облако 6"/>
          <p:cNvSpPr/>
          <p:nvPr/>
        </p:nvSpPr>
        <p:spPr>
          <a:xfrm>
            <a:off x="1357290" y="500042"/>
            <a:ext cx="5643602" cy="4286280"/>
          </a:xfrm>
          <a:prstGeom prst="cloudCallout">
            <a:avLst>
              <a:gd name="adj1" fmla="val -7961"/>
              <a:gd name="adj2" fmla="val 41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28726" y="-357214"/>
            <a:ext cx="10572824" cy="721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Выноска-облако 3"/>
          <p:cNvSpPr/>
          <p:nvPr/>
        </p:nvSpPr>
        <p:spPr>
          <a:xfrm>
            <a:off x="642910" y="642918"/>
            <a:ext cx="5143536" cy="4214842"/>
          </a:xfrm>
          <a:prstGeom prst="cloudCallout">
            <a:avLst>
              <a:gd name="adj1" fmla="val -7961"/>
              <a:gd name="adj2" fmla="val 41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Выноска-облако 4"/>
          <p:cNvSpPr/>
          <p:nvPr/>
        </p:nvSpPr>
        <p:spPr>
          <a:xfrm>
            <a:off x="4071934" y="1571612"/>
            <a:ext cx="5286380" cy="4071966"/>
          </a:xfrm>
          <a:prstGeom prst="cloudCallout">
            <a:avLst>
              <a:gd name="adj1" fmla="val -7961"/>
              <a:gd name="adj2" fmla="val 41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43000" y="-1143001"/>
            <a:ext cx="6858000" cy="9143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Выноска-облако 2"/>
          <p:cNvSpPr/>
          <p:nvPr/>
        </p:nvSpPr>
        <p:spPr>
          <a:xfrm>
            <a:off x="928662" y="214290"/>
            <a:ext cx="5357850" cy="4643470"/>
          </a:xfrm>
          <a:prstGeom prst="cloudCallout">
            <a:avLst>
              <a:gd name="adj1" fmla="val -7961"/>
              <a:gd name="adj2" fmla="val 41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Выноска-облако 3"/>
          <p:cNvSpPr/>
          <p:nvPr/>
        </p:nvSpPr>
        <p:spPr>
          <a:xfrm>
            <a:off x="5715008" y="2285992"/>
            <a:ext cx="2214578" cy="2714644"/>
          </a:xfrm>
          <a:prstGeom prst="cloudCallout">
            <a:avLst>
              <a:gd name="adj1" fmla="val -7961"/>
              <a:gd name="adj2" fmla="val 41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Выноска-облако 4"/>
          <p:cNvSpPr/>
          <p:nvPr/>
        </p:nvSpPr>
        <p:spPr>
          <a:xfrm>
            <a:off x="5867408" y="2438392"/>
            <a:ext cx="2214578" cy="2714644"/>
          </a:xfrm>
          <a:prstGeom prst="cloudCallout">
            <a:avLst>
              <a:gd name="adj1" fmla="val -7961"/>
              <a:gd name="adj2" fmla="val 41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Выноска-облако 2"/>
          <p:cNvSpPr/>
          <p:nvPr/>
        </p:nvSpPr>
        <p:spPr>
          <a:xfrm rot="592858">
            <a:off x="1020781" y="1284725"/>
            <a:ext cx="5673392" cy="2932874"/>
          </a:xfrm>
          <a:prstGeom prst="cloudCallout">
            <a:avLst>
              <a:gd name="adj1" fmla="val -7961"/>
              <a:gd name="adj2" fmla="val 41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035827" y="-1250173"/>
            <a:ext cx="6858000" cy="9358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Выноска-облако 2"/>
          <p:cNvSpPr/>
          <p:nvPr/>
        </p:nvSpPr>
        <p:spPr>
          <a:xfrm>
            <a:off x="642910" y="500042"/>
            <a:ext cx="5500726" cy="4196568"/>
          </a:xfrm>
          <a:prstGeom prst="cloudCallout">
            <a:avLst>
              <a:gd name="adj1" fmla="val -7961"/>
              <a:gd name="adj2" fmla="val 41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Выноска-облако 3"/>
          <p:cNvSpPr/>
          <p:nvPr/>
        </p:nvSpPr>
        <p:spPr>
          <a:xfrm>
            <a:off x="5857884" y="1785926"/>
            <a:ext cx="1785950" cy="2500330"/>
          </a:xfrm>
          <a:prstGeom prst="cloudCallout">
            <a:avLst>
              <a:gd name="adj1" fmla="val -7961"/>
              <a:gd name="adj2" fmla="val 41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85852" y="1357298"/>
            <a:ext cx="7000924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Выбрать правильный ответ</a:t>
            </a:r>
          </a:p>
          <a:p>
            <a:endParaRPr lang="ru-RU" sz="1200" b="1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В каком возрасте активный словарь  ребенка составляет 4500 слов:</a:t>
            </a:r>
          </a:p>
          <a:p>
            <a:pPr lvl="1"/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А) 6 лет</a:t>
            </a:r>
          </a:p>
          <a:p>
            <a:pPr lvl="1"/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Б) 4 года</a:t>
            </a:r>
          </a:p>
          <a:p>
            <a:pPr lvl="1"/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В) 3 года</a:t>
            </a:r>
          </a:p>
          <a:p>
            <a:pPr lvl="1"/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Г) 10 лет</a:t>
            </a:r>
          </a:p>
          <a:p>
            <a:endParaRPr lang="ru-RU" sz="3200" b="1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44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Выноска-облако 6"/>
          <p:cNvSpPr/>
          <p:nvPr/>
        </p:nvSpPr>
        <p:spPr>
          <a:xfrm>
            <a:off x="285720" y="500042"/>
            <a:ext cx="6143668" cy="3071834"/>
          </a:xfrm>
          <a:prstGeom prst="cloudCallout">
            <a:avLst>
              <a:gd name="adj1" fmla="val -7961"/>
              <a:gd name="adj2" fmla="val 41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Выноска-облако 7"/>
          <p:cNvSpPr/>
          <p:nvPr/>
        </p:nvSpPr>
        <p:spPr>
          <a:xfrm>
            <a:off x="4143372" y="3071810"/>
            <a:ext cx="5000628" cy="2286016"/>
          </a:xfrm>
          <a:prstGeom prst="cloudCallout">
            <a:avLst>
              <a:gd name="adj1" fmla="val -7961"/>
              <a:gd name="adj2" fmla="val 41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Выноска-облако 8"/>
          <p:cNvSpPr/>
          <p:nvPr/>
        </p:nvSpPr>
        <p:spPr>
          <a:xfrm>
            <a:off x="857224" y="3571876"/>
            <a:ext cx="3500462" cy="2071702"/>
          </a:xfrm>
          <a:prstGeom prst="cloudCallout">
            <a:avLst>
              <a:gd name="adj1" fmla="val -7961"/>
              <a:gd name="adj2" fmla="val 41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57356" y="428604"/>
            <a:ext cx="615459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ЗВУКОВАЯ  СХЕМА СЛОВА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8673" name="Picture 1" descr="C:\Users\User\Downloads\0-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785926"/>
            <a:ext cx="6429420" cy="519668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929322" y="1714488"/>
            <a:ext cx="300039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? </a:t>
            </a:r>
          </a:p>
          <a:p>
            <a:pPr algn="ctr"/>
            <a:r>
              <a:rPr lang="ru-RU" sz="48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СЛОВО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7" y="571480"/>
            <a:ext cx="4572031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928662" y="571480"/>
            <a:ext cx="535723" cy="92333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910" y="5643578"/>
            <a:ext cx="82153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РЕЧЬ, ЁЛКА, БИДОН, СТОЛ, ЮБКА, МЕЛЬ, ЛЯГУШКА, АКВАРИУМ, СЕЛЬ, САЛАТ,ПЕЧКА, МИСКА, ИГРУШКА, БАТОН, РОБОТ, АРКА, КИЛЬ</a:t>
            </a:r>
            <a:r>
              <a:rPr lang="ru-RU" sz="2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, МАТРЁШКА, ЯВЬ, БУТОН</a:t>
            </a:r>
            <a:r>
              <a:rPr lang="ru-RU" sz="2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, КАПОТ, МЕДОВКА, САПОГ</a:t>
            </a:r>
            <a:br>
              <a:rPr lang="ru-RU" sz="2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</a:br>
            <a:endParaRPr lang="ru-RU" sz="20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1571612"/>
            <a:ext cx="6472236" cy="949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928662" y="2571744"/>
            <a:ext cx="535724" cy="92333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0166" y="2571744"/>
            <a:ext cx="7343773" cy="962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928662" y="1571612"/>
            <a:ext cx="535724" cy="92333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00166" y="3571875"/>
            <a:ext cx="4572031" cy="916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928662" y="3571876"/>
            <a:ext cx="535724" cy="92333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00166" y="4572008"/>
            <a:ext cx="272234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928662" y="4572008"/>
            <a:ext cx="535724" cy="92333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285728"/>
            <a:ext cx="6786610" cy="429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928662" y="4643446"/>
            <a:ext cx="78581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РЕЧЬ, ЁЛКА, БИДОН, СТОЛ, ЮБКА, МЕЛЬ, ЛЯГУШКА, АКВАРИУМ, СЕЛЬ, САЛАТ,ПЕЧКА, МИСКА, ИГРУШКА, БАТОН, РОБОТ, АРКА, КИЛЬ</a:t>
            </a:r>
            <a:r>
              <a:rPr lang="ru-RU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, МАТРЁШКА, ЯВЬ, БУТОН</a:t>
            </a:r>
            <a:r>
              <a:rPr lang="ru-RU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, КАПОТ, МЕДОВКА, САПОГ</a:t>
            </a:r>
            <a:br>
              <a:rPr lang="ru-RU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</a:br>
            <a:endParaRPr lang="ru-RU" sz="24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14480" y="2928934"/>
            <a:ext cx="63403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  скорой  встречи!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85852" y="1357298"/>
            <a:ext cx="721523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Вставить пропущенное слово</a:t>
            </a:r>
          </a:p>
          <a:p>
            <a:endParaRPr lang="ru-RU" sz="3200" b="1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Уровень развития речи ребенка находится в прямой зависимости от степени развития ________________</a:t>
            </a:r>
          </a:p>
          <a:p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_____________________ рук.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1538" y="1142984"/>
            <a:ext cx="7643866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4. Выбрать правильный ответ</a:t>
            </a:r>
          </a:p>
          <a:p>
            <a:pPr lvl="1"/>
            <a:endParaRPr lang="ru-RU" sz="1000" b="1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Овладение правильным звукопроизношением обычно завершается к:</a:t>
            </a:r>
          </a:p>
          <a:p>
            <a:pPr lvl="2"/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А) 1-2 годам; </a:t>
            </a:r>
          </a:p>
          <a:p>
            <a:pPr lvl="2"/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Б) 2-3 годам;</a:t>
            </a:r>
          </a:p>
          <a:p>
            <a:pPr lvl="2"/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В) 5-7 годам;</a:t>
            </a:r>
          </a:p>
          <a:p>
            <a:pPr lvl="2"/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Г) 7- 8 годам.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00100" y="1071546"/>
            <a:ext cx="750099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5.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Выбрать правильный ответ</a:t>
            </a:r>
          </a:p>
          <a:p>
            <a:endParaRPr lang="ru-RU" sz="1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Важнейшим источником развития  </a:t>
            </a:r>
          </a:p>
          <a:p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выразительности детской речи    </a:t>
            </a:r>
          </a:p>
          <a:p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является:</a:t>
            </a:r>
          </a:p>
          <a:p>
            <a:pPr lvl="1"/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А) произведения устного народного творчества</a:t>
            </a:r>
          </a:p>
          <a:p>
            <a:pPr lvl="1"/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Б) дидактическая игра</a:t>
            </a:r>
          </a:p>
          <a:p>
            <a:pPr lvl="1"/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В) личный опыт</a:t>
            </a:r>
          </a:p>
          <a:p>
            <a:pPr lvl="1"/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Г) наглядный материал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00100" y="1142984"/>
            <a:ext cx="7715304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Выбрать правильный ответ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Одной из главных задач словарной работы является:</a:t>
            </a:r>
          </a:p>
          <a:p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А) обогащение, расширение и активизация словарного запаса </a:t>
            </a:r>
          </a:p>
          <a:p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Б) построение простых и сложных предложений</a:t>
            </a:r>
          </a:p>
          <a:p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В) развитие речевого слуха</a:t>
            </a:r>
          </a:p>
          <a:p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Г) отчетливое произношение всех звуков родного языка</a:t>
            </a:r>
          </a:p>
          <a:p>
            <a:endParaRPr lang="ru-RU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3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504D"/>
      </a:hlink>
      <a:folHlink>
        <a:srgbClr val="C0504D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>
          <a:defRPr sz="2000" i="1" dirty="0" smtClean="0">
            <a:solidFill>
              <a:srgbClr val="6600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2476</TotalTime>
  <Words>1258</Words>
  <Application>Microsoft Office PowerPoint</Application>
  <PresentationFormat>Экран (4:3)</PresentationFormat>
  <Paragraphs>185</Paragraphs>
  <Slides>54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1_Тема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Шаблон Фокиной Л. П.</dc:creator>
  <cp:lastModifiedBy>User</cp:lastModifiedBy>
  <cp:revision>356</cp:revision>
  <dcterms:created xsi:type="dcterms:W3CDTF">2014-07-06T18:18:01Z</dcterms:created>
  <dcterms:modified xsi:type="dcterms:W3CDTF">2023-03-16T08:38:31Z</dcterms:modified>
</cp:coreProperties>
</file>