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73" r:id="rId2"/>
    <p:sldId id="272" r:id="rId3"/>
    <p:sldId id="256" r:id="rId4"/>
    <p:sldId id="257" r:id="rId5"/>
    <p:sldId id="260" r:id="rId6"/>
    <p:sldId id="258" r:id="rId7"/>
    <p:sldId id="259" r:id="rId8"/>
    <p:sldId id="274" r:id="rId9"/>
    <p:sldId id="264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35" autoAdjust="0"/>
    <p:restoredTop sz="94660" autoAdjust="0"/>
  </p:normalViewPr>
  <p:slideViewPr>
    <p:cSldViewPr>
      <p:cViewPr varScale="1">
        <p:scale>
          <a:sx n="88" d="100"/>
          <a:sy n="88" d="100"/>
        </p:scale>
        <p:origin x="-88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7" y="3550127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5" y="3550127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5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3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1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20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20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1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17.01.2014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146960"/>
            <a:ext cx="8929718" cy="2021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normalizeH="0" baseline="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normalizeH="0" baseline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Учреждение образования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normalizeH="0" baseline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normalizeH="0" baseline="0" dirty="0" smtClean="0">
                <a:solidFill>
                  <a:schemeClr val="accent2">
                    <a:lumMod val="75000"/>
                  </a:schemeClr>
                </a:solidFill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400" b="1" i="0" u="none" strike="noStrike" normalizeH="0" baseline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Полоцкая государственная общеобразовательная  средняя                         школа 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normalizeH="0" baseline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№ 18 имени Евфросинии Полоцкой</a:t>
            </a:r>
            <a:r>
              <a:rPr kumimoji="0" lang="ru-RU" sz="2400" b="1" i="0" u="none" strike="noStrike" normalizeH="0" baseline="0" dirty="0" smtClean="0">
                <a:solidFill>
                  <a:schemeClr val="accent2">
                    <a:lumMod val="75000"/>
                  </a:schemeClr>
                </a:solidFill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alibri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1" i="0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mbria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lang="ru-RU" sz="1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2571744"/>
            <a:ext cx="7858180" cy="1077218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extrusionH="57150" contourW="6350" prstMaterial="metal">
              <a:bevelT w="127000" h="31750" prst="coolSlan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i="1" cap="all" dirty="0" smtClean="0">
                <a:ln w="0"/>
                <a:solidFill>
                  <a:sysClr val="windowText" lastClr="000000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12700" stA="50000" endPos="50000" dist="5000" dir="5400000" sy="-100000" rotWithShape="0"/>
                </a:effectLst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lang="ru-RU" sz="32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Научно-исследовательский проект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lang="ru-RU" sz="32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       «История одного памятника»</a:t>
            </a:r>
            <a:endParaRPr lang="ru-RU" sz="3200" b="1" i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14282" y="5418252"/>
            <a:ext cx="578647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normalizeH="0" baseline="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</a:t>
            </a:r>
            <a:r>
              <a:rPr kumimoji="0" lang="ru-RU" sz="2400" i="0" u="none" strike="noStrike" normalizeH="0" baseline="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Учащийся 2 </a:t>
            </a:r>
            <a:r>
              <a:rPr kumimoji="0" lang="ru-RU" sz="2400" i="0" u="none" strike="noStrike" normalizeH="0" baseline="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400" i="0" u="none" strike="noStrike" normalizeH="0" baseline="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</a:t>
            </a:r>
            <a:r>
              <a:rPr kumimoji="0" lang="ru-RU" sz="2400" i="0" u="none" strike="noStrike" normalizeH="0" baseline="0" dirty="0" smtClean="0">
                <a:solidFill>
                  <a:srgbClr val="C00000"/>
                </a:solidFill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400" i="0" u="none" strike="noStrike" normalizeH="0" baseline="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класса</a:t>
            </a:r>
            <a:endParaRPr kumimoji="0" lang="ru-RU" sz="2400" i="0" u="none" strike="noStrike" normalizeH="0" baseline="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normalizeH="0" baseline="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</a:t>
            </a:r>
            <a:r>
              <a:rPr kumimoji="0" lang="ru-RU" sz="2400" i="0" u="none" strike="noStrike" normalizeH="0" baseline="0" dirty="0" err="1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Козаредов</a:t>
            </a:r>
            <a:r>
              <a:rPr kumimoji="0" lang="ru-RU" sz="2400" i="0" u="none" strike="noStrike" normalizeH="0" baseline="0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Владислав</a:t>
            </a:r>
            <a:endParaRPr kumimoji="0" lang="ru-RU" sz="2400" i="0" u="none" strike="noStrike" normalizeH="0" baseline="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479634" y="2551837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42910" y="4214818"/>
            <a:ext cx="7715304" cy="461665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Памятник героям Отечественной войны 1812 года</a:t>
            </a:r>
            <a:endParaRPr lang="ru-RU" sz="24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72330" y="6000768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Полоцк 2010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500"/>
                            </p:stCondLst>
                            <p:childTnLst>
                              <p:par>
                                <p:cTn id="21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0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Администратор\Desktop\памятники\фото\7622b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1857364"/>
            <a:ext cx="5286412" cy="40005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357158" y="214290"/>
            <a:ext cx="85725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Segoe Script" pitchFamily="34" charset="0"/>
              </a:rPr>
              <a:t> Кстати, памятник в честь героев войны 1812 года расположен напротив мемориала в память о погибших во время освобождения Полоцка от фашистской оккупации в 1944 году.</a:t>
            </a:r>
            <a:endParaRPr lang="ru-RU" sz="2400" b="1" dirty="0">
              <a:solidFill>
                <a:schemeClr val="bg1"/>
              </a:solidFill>
              <a:latin typeface="Segoe Script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28794" y="5929330"/>
            <a:ext cx="5143536" cy="461665"/>
          </a:xfrm>
          <a:prstGeom prst="rect">
            <a:avLst/>
          </a:prstGeom>
        </p:spPr>
        <p:style>
          <a:lnRef idx="2">
            <a:schemeClr val="accent4"/>
          </a:lnRef>
          <a:fillRef idx="1003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2400" b="1" dirty="0" smtClean="0">
                <a:ln w="11430"/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  <a:cs typeface="Vijaya" pitchFamily="34" charset="0"/>
              </a:rPr>
              <a:t>Аналогов этому комплексу в стране </a:t>
            </a:r>
            <a:r>
              <a:rPr lang="ru-RU" sz="2400" dirty="0" smtClean="0">
                <a:latin typeface="Monotype Corsiva" pitchFamily="66" charset="0"/>
                <a:cs typeface="Vijaya" pitchFamily="34" charset="0"/>
              </a:rPr>
              <a:t>нет</a:t>
            </a:r>
            <a:r>
              <a:rPr lang="ru-RU" sz="2400" b="1" dirty="0" smtClean="0">
                <a:ln w="11430"/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  <a:cs typeface="Vijaya" pitchFamily="34" charset="0"/>
              </a:rPr>
              <a:t>.</a:t>
            </a:r>
            <a:endParaRPr lang="ru-RU" sz="2400" b="1" dirty="0">
              <a:ln w="11430"/>
              <a:solidFill>
                <a:schemeClr val="accent4">
                  <a:lumMod val="50000"/>
                </a:schemeClr>
              </a:solidFill>
              <a:latin typeface="Monotype Corsiva" pitchFamily="66" charset="0"/>
              <a:cs typeface="Vijaya" pitchFamily="34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5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Администратор\Desktop\памятники\фото\smpol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85728"/>
            <a:ext cx="8643998" cy="63579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85918" y="357166"/>
            <a:ext cx="592935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Родина, суровая и милая,</a:t>
            </a:r>
            <a:br>
              <a:rPr lang="ru-RU" sz="32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Помнит все жестокие бои…</a:t>
            </a:r>
            <a:br>
              <a:rPr lang="ru-RU" sz="32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Вырастают рощи над могилами, </a:t>
            </a:r>
            <a:br>
              <a:rPr lang="ru-RU" sz="32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Славят жизнь по рощам соловьи.</a:t>
            </a:r>
            <a:br>
              <a:rPr lang="ru-RU" sz="32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Что грозы железная мелодия,</a:t>
            </a:r>
            <a:br>
              <a:rPr lang="ru-RU" sz="32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Радость или горькая нужда?</a:t>
            </a:r>
            <a:br>
              <a:rPr lang="ru-RU" sz="32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Всё проходит.</a:t>
            </a:r>
            <a:br>
              <a:rPr lang="ru-RU" sz="32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Остаётся Родина – </a:t>
            </a:r>
            <a:br>
              <a:rPr lang="ru-RU" sz="32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Та, что не изменит никогда.</a:t>
            </a:r>
          </a:p>
          <a:p>
            <a:endParaRPr lang="ru-RU" sz="3200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57158" y="428604"/>
            <a:ext cx="8305800" cy="1143000"/>
          </a:xfrm>
        </p:spPr>
        <p:txBody>
          <a:bodyPr/>
          <a:lstStyle/>
          <a:p>
            <a:r>
              <a:rPr lang="ru-RU" sz="2000" i="1" dirty="0" smtClean="0">
                <a:solidFill>
                  <a:srgbClr val="FFFF00"/>
                </a:solidFill>
              </a:rPr>
              <a:t>Полоцк…</a:t>
            </a:r>
            <a:r>
              <a:rPr lang="ru-RU" sz="2000" dirty="0" smtClean="0">
                <a:solidFill>
                  <a:srgbClr val="FFFF00"/>
                </a:solidFill>
              </a:rPr>
              <a:t/>
            </a:r>
            <a:br>
              <a:rPr lang="ru-RU" sz="2000" dirty="0" smtClean="0">
                <a:solidFill>
                  <a:srgbClr val="FFFF00"/>
                </a:solidFill>
              </a:rPr>
            </a:br>
            <a:r>
              <a:rPr lang="ru-RU" sz="2000" i="1" dirty="0" smtClean="0">
                <a:solidFill>
                  <a:srgbClr val="FFFF00"/>
                </a:solidFill>
              </a:rPr>
              <a:t>Наш город – словно эхо богатой истории Отечества, его войн и сражений, отваги и мужества…</a:t>
            </a:r>
            <a:endParaRPr lang="ru-RU" sz="2000" dirty="0">
              <a:solidFill>
                <a:srgbClr val="FFFF00"/>
              </a:solidFill>
            </a:endParaRPr>
          </a:p>
        </p:txBody>
      </p:sp>
      <p:pic>
        <p:nvPicPr>
          <p:cNvPr id="5" name="Рисунок 4" descr="C:\Users\Администратор\Desktop\памятники\фото\300px-Battle_polotsk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1357298"/>
            <a:ext cx="4429156" cy="3137935"/>
          </a:xfrm>
          <a:prstGeom prst="rect">
            <a:avLst/>
          </a:prstGeom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4488455"/>
            <a:ext cx="68273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normalizeH="0" baseline="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Петер фон Гесс. Битва под Полоцком (1812 г.)</a:t>
            </a:r>
            <a:endParaRPr kumimoji="0" lang="ru-RU" sz="1600" i="0" u="none" strike="noStrike" normalizeH="0" baseline="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71538" y="4929198"/>
            <a:ext cx="6929486" cy="1015663"/>
          </a:xfrm>
          <a:prstGeom prst="rect">
            <a:avLst/>
          </a:prstGeom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CC0000"/>
                </a:solidFill>
                <a:latin typeface="Arial Black" pitchFamily="34" charset="0"/>
                <a:ea typeface="BatangChe" pitchFamily="49" charset="-127"/>
                <a:cs typeface="Aharoni" pitchFamily="2" charset="-79"/>
              </a:rPr>
              <a:t> В 1812 году под Полоцком произошли два исторических сражения между русской и французской армиями - в августе и октябре</a:t>
            </a:r>
            <a:endParaRPr lang="ru-RU" sz="2000" dirty="0">
              <a:solidFill>
                <a:srgbClr val="CC0000"/>
              </a:solidFill>
              <a:latin typeface="Arial Black" pitchFamily="34" charset="0"/>
              <a:ea typeface="BatangChe" pitchFamily="49" charset="-127"/>
              <a:cs typeface="Aharoni" pitchFamily="2" charset="-79"/>
            </a:endParaRP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32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32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2049" grpId="0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357158" y="438487"/>
            <a:ext cx="850112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normalizeH="0" baseline="0" dirty="0" smtClean="0">
                <a:ln w="50800"/>
                <a:solidFill>
                  <a:schemeClr val="bg1">
                    <a:shade val="50000"/>
                  </a:schemeClr>
                </a:solidFill>
                <a:latin typeface="Segoe Script" pitchFamily="34" charset="0"/>
                <a:ea typeface="Calibri" pitchFamily="34" charset="0"/>
                <a:cs typeface="Times New Roman" pitchFamily="18" charset="0"/>
              </a:rPr>
              <a:t>В битве 18-20 октября русские войска под командованием </a:t>
            </a:r>
            <a:r>
              <a:rPr kumimoji="0" lang="ru-RU" sz="2000" b="1" i="0" u="none" strike="noStrike" normalizeH="0" baseline="0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Segoe Script" pitchFamily="34" charset="0"/>
                <a:ea typeface="Calibri" pitchFamily="34" charset="0"/>
                <a:cs typeface="Times New Roman" pitchFamily="18" charset="0"/>
              </a:rPr>
              <a:t>генерал-фельдмаршала</a:t>
            </a:r>
            <a:r>
              <a:rPr kumimoji="0" lang="ru-RU" sz="2000" b="1" i="0" u="none" strike="noStrike" normalizeH="0" baseline="0" dirty="0" smtClean="0">
                <a:ln w="50800"/>
                <a:solidFill>
                  <a:schemeClr val="bg1">
                    <a:shade val="50000"/>
                  </a:schemeClr>
                </a:solidFill>
                <a:latin typeface="Segoe Script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0" u="none" strike="noStrike" normalizeH="0" baseline="0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Segoe Script" pitchFamily="34" charset="0"/>
                <a:ea typeface="Calibri" pitchFamily="34" charset="0"/>
                <a:cs typeface="Times New Roman" pitchFamily="18" charset="0"/>
              </a:rPr>
              <a:t>Витгенштейна</a:t>
            </a:r>
            <a:r>
              <a:rPr kumimoji="0" lang="ru-RU" sz="2000" b="1" i="0" u="none" strike="noStrike" normalizeH="0" baseline="0" dirty="0" smtClean="0">
                <a:ln w="50800"/>
                <a:solidFill>
                  <a:schemeClr val="bg1">
                    <a:shade val="50000"/>
                  </a:schemeClr>
                </a:solidFill>
                <a:latin typeface="Segoe Script" pitchFamily="34" charset="0"/>
                <a:ea typeface="Calibri" pitchFamily="34" charset="0"/>
                <a:cs typeface="Times New Roman" pitchFamily="18" charset="0"/>
              </a:rPr>
              <a:t> разбили французов во главе с маршалом </a:t>
            </a:r>
            <a:r>
              <a:rPr kumimoji="0" lang="ru-RU" sz="2000" b="1" i="0" u="none" strike="noStrike" normalizeH="0" baseline="0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Segoe Script" pitchFamily="34" charset="0"/>
                <a:ea typeface="Calibri" pitchFamily="34" charset="0"/>
                <a:cs typeface="Times New Roman" pitchFamily="18" charset="0"/>
              </a:rPr>
              <a:t>Сен-Сиром</a:t>
            </a:r>
            <a:r>
              <a:rPr kumimoji="0" lang="ru-RU" sz="2000" b="1" i="0" u="none" strike="noStrike" normalizeH="0" baseline="0" dirty="0" smtClean="0">
                <a:ln w="50800"/>
                <a:solidFill>
                  <a:schemeClr val="bg1">
                    <a:shade val="50000"/>
                  </a:schemeClr>
                </a:solidFill>
                <a:latin typeface="Segoe Script" pitchFamily="34" charset="0"/>
                <a:ea typeface="Calibri" pitchFamily="34" charset="0"/>
                <a:cs typeface="Times New Roman" pitchFamily="18" charset="0"/>
              </a:rPr>
              <a:t>, окончательно отбив у них город.</a:t>
            </a:r>
            <a:endParaRPr kumimoji="0" lang="ru-RU" sz="2000" b="1" i="0" u="none" strike="noStrike" normalizeH="0" baseline="0" dirty="0" smtClean="0">
              <a:ln w="50800"/>
              <a:solidFill>
                <a:schemeClr val="bg1">
                  <a:shade val="50000"/>
                </a:schemeClr>
              </a:solidFill>
              <a:latin typeface="Segoe Script" pitchFamily="34" charset="0"/>
              <a:cs typeface="Arial" pitchFamily="34" charset="0"/>
            </a:endParaRPr>
          </a:p>
        </p:txBody>
      </p:sp>
      <p:pic>
        <p:nvPicPr>
          <p:cNvPr id="7" name="Рисунок 6" descr="C:\Users\Администратор\Desktop\памятники\фото\Генерал-фельдмаршал граф П.Х.Витгенштейн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1714488"/>
            <a:ext cx="3429024" cy="4100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1281582" y="5852387"/>
            <a:ext cx="7112845" cy="46166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normalizeH="0" baseline="0" dirty="0" smtClean="0">
                <a:solidFill>
                  <a:schemeClr val="tx1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Генерал-фельдмаршал граф </a:t>
            </a:r>
            <a:r>
              <a:rPr kumimoji="0" lang="ru-RU" sz="2400" i="0" u="none" strike="noStrike" normalizeH="0" baseline="0" dirty="0" err="1" smtClean="0">
                <a:solidFill>
                  <a:schemeClr val="tx1"/>
                </a:solidFill>
                <a:latin typeface="Comic Sans MS" pitchFamily="66" charset="0"/>
                <a:ea typeface="Calibri" pitchFamily="34" charset="0"/>
                <a:cs typeface="Times New Roman" pitchFamily="18" charset="0"/>
              </a:rPr>
              <a:t>П.Х.Витгенштейн</a:t>
            </a:r>
            <a:endParaRPr kumimoji="0" lang="ru-RU" sz="2400" i="0" u="none" strike="noStrike" normalizeH="0" baseline="0" dirty="0" smtClean="0">
              <a:solidFill>
                <a:schemeClr val="tx1"/>
              </a:solidFill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5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7" grpId="0"/>
      <p:bldP spid="5529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:\Users\Администратор\Desktop\памятники\фото\пол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142984"/>
            <a:ext cx="1905000" cy="29241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285720" y="428604"/>
            <a:ext cx="8572560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dirty="0" smtClean="0"/>
              <a:t> В 1850 году российские власти возвели в Полоцке по проекту архитектора </a:t>
            </a:r>
            <a:r>
              <a:rPr lang="ru-RU" sz="2000" dirty="0" err="1" smtClean="0"/>
              <a:t>Фиксена</a:t>
            </a:r>
            <a:r>
              <a:rPr lang="ru-RU" sz="2000" dirty="0" smtClean="0"/>
              <a:t> памятник </a:t>
            </a:r>
            <a:r>
              <a:rPr lang="ru-RU" sz="2000" dirty="0" smtClean="0"/>
              <a:t>героям  Отечественной войны </a:t>
            </a:r>
            <a:r>
              <a:rPr lang="ru-RU" sz="2000" dirty="0" smtClean="0"/>
              <a:t>1812 года </a:t>
            </a:r>
            <a:endParaRPr lang="ru-RU" sz="2000" dirty="0"/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3786182" y="1928802"/>
            <a:ext cx="5072098" cy="33855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 prst="convex"/>
            </a:sp3d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normalizeH="0" baseline="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 наших дней уцелел лишь памятник в Смоленске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>
                <a:reflection blurRad="6350" stA="60000" endA="900" endPos="58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C:\Users\Администратор\Desktop\памятники\фото\thumb.jpe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2357430"/>
            <a:ext cx="3333751" cy="33337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  <a:reflection blurRad="12700" stA="38000" endPos="28000" dist="5000" dir="5400000" sy="-100000" algn="bl" rotWithShape="0"/>
          </a:effectLst>
        </p:spPr>
      </p:pic>
      <p:sp>
        <p:nvSpPr>
          <p:cNvPr id="9" name="Прямоугольник 8"/>
          <p:cNvSpPr/>
          <p:nvPr/>
        </p:nvSpPr>
        <p:spPr>
          <a:xfrm>
            <a:off x="285720" y="4286256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/>
              <a:t>В 1932-м полоцкая пирамида была разрушена. </a:t>
            </a:r>
            <a:endParaRPr lang="ru-RU" sz="2400" b="1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4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4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42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4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4273" grpId="0" animBg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827584" y="3576253"/>
            <a:ext cx="7102002" cy="2646878"/>
          </a:xfrm>
          <a:prstGeom prst="rect">
            <a:avLst/>
          </a:prstGeom>
          <a:ln>
            <a:headEnd/>
            <a:tailEnd/>
          </a:ln>
          <a:scene3d>
            <a:camera prst="perspectiveLef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p3d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ndara" pitchFamily="34" charset="0"/>
                <a:ea typeface="Calibri" pitchFamily="34" charset="0"/>
                <a:cs typeface="Times New Roman" pitchFamily="18" charset="0"/>
              </a:rPr>
              <a:t>«Стоит ли восстанавливать памятник героям 1812 года в Полоцке?»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ndara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ndara" pitchFamily="34" charset="0"/>
                <a:ea typeface="Calibri" pitchFamily="34" charset="0"/>
                <a:cs typeface="Times New Roman" pitchFamily="18" charset="0"/>
              </a:rPr>
              <a:t>Обязательно!	                                                                                 50,35% (144)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ndara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ndara" pitchFamily="34" charset="0"/>
                <a:ea typeface="Calibri" pitchFamily="34" charset="0"/>
                <a:cs typeface="Times New Roman" pitchFamily="18" charset="0"/>
              </a:rPr>
              <a:t>Пожалуй, если россияне платят...	                                            8,74% (25)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ndara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ndara" pitchFamily="34" charset="0"/>
                <a:ea typeface="Calibri" pitchFamily="34" charset="0"/>
                <a:cs typeface="Times New Roman" pitchFamily="18" charset="0"/>
              </a:rPr>
              <a:t>Нет российскому монументу!	                                            15,03% (43)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ndara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ndara" pitchFamily="34" charset="0"/>
                <a:ea typeface="Calibri" pitchFamily="34" charset="0"/>
                <a:cs typeface="Times New Roman" pitchFamily="18" charset="0"/>
              </a:rPr>
              <a:t>Нужен памятник воевавшим с обеих сторон	                         19,58% (56)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ndara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ndara" pitchFamily="34" charset="0"/>
                <a:ea typeface="Calibri" pitchFamily="34" charset="0"/>
                <a:cs typeface="Times New Roman" pitchFamily="18" charset="0"/>
              </a:rPr>
              <a:t>Мне все равно	                                                                                 6,29% (18)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ndara" pitchFamily="34" charset="0"/>
              <a:cs typeface="Arial" pitchFamily="34" charset="0"/>
            </a:endParaRPr>
          </a:p>
        </p:txBody>
      </p:sp>
      <p:pic>
        <p:nvPicPr>
          <p:cNvPr id="1026" name="Picture 2" descr="C:\Users\Администратор\Desktop\памятники\1812\фото\24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32656"/>
            <a:ext cx="3619525" cy="2714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Администратор\Desktop\памятники\фото\715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2357430"/>
            <a:ext cx="5143536" cy="36147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500034" y="321094"/>
            <a:ext cx="8143932" cy="147732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i="0" u="none" strike="noStrike" normalizeH="0" baseline="0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Проделана огромная подготовительная работа: разработан авторами и утвержден республиканским экспертным советом эскизный проект. Подготовлена техническая документация. Оставалось только найти старый фундамент памятника…</a:t>
            </a:r>
            <a:endParaRPr kumimoji="0" lang="ru-RU" i="0" u="none" strike="noStrike" normalizeH="0" baseline="0" dirty="0" smtClean="0">
              <a:solidFill>
                <a:schemeClr val="accent4">
                  <a:lumMod val="50000"/>
                </a:schemeClr>
              </a:solidFill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9" presetClass="entr" presetSubtype="0" decel="10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Администратор\Desktop\памятники\7114b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1857364"/>
            <a:ext cx="4429136" cy="38576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428596" y="285728"/>
            <a:ext cx="8429684" cy="120032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  <a:cs typeface="Arial" pitchFamily="34" charset="0"/>
              </a:rPr>
              <a:t>Во время раскопок на глубине двух метров археологи обнаружили массивную плиту из бронзы, закованную в каменную «шкатулку» с Георгиевским крестом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  <a:cs typeface="Arial" pitchFamily="34" charset="0"/>
              </a:rPr>
              <a:t>. </a:t>
            </a:r>
            <a:endParaRPr lang="ru-RU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Администратор\Desktop\памятники\фото\1383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2857496"/>
            <a:ext cx="4429125" cy="3143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642910" y="285728"/>
            <a:ext cx="8001056" cy="224676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C000"/>
                </a:solidFill>
              </a:rPr>
              <a:t>После того, как на металлический каркас нижнего яруса была прикреплена первая чугунная панель, архиепископ Полоцкий и </a:t>
            </a:r>
            <a:r>
              <a:rPr lang="ru-RU" sz="2800" dirty="0" err="1" smtClean="0">
                <a:solidFill>
                  <a:srgbClr val="FFC000"/>
                </a:solidFill>
              </a:rPr>
              <a:t>Глубокский</a:t>
            </a:r>
            <a:r>
              <a:rPr lang="ru-RU" sz="2800" dirty="0" smtClean="0">
                <a:solidFill>
                  <a:srgbClr val="FFC000"/>
                </a:solidFill>
              </a:rPr>
              <a:t> Феодосий совершил молебен и освятил элементы будущего памятника.</a:t>
            </a:r>
            <a:endParaRPr lang="ru-RU" sz="28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Администратор\Desktop\памятники\фото\пол_698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143116"/>
            <a:ext cx="2286000" cy="304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357158" y="449499"/>
            <a:ext cx="4143404" cy="120032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ea typeface="Calibri" pitchFamily="34" charset="0"/>
                <a:cs typeface="Times New Roman" pitchFamily="18" charset="0"/>
              </a:rPr>
              <a:t>  Полоцкий монумент восстановлен точно на том месте, где и был построен в 1850 году, – ныне это площадь Свободы.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cs typeface="Arial" pitchFamily="34" charset="0"/>
            </a:endParaRPr>
          </a:p>
        </p:txBody>
      </p:sp>
      <p:pic>
        <p:nvPicPr>
          <p:cNvPr id="6" name="Рисунок 5" descr="C:\Users\Администратор\Desktop\памятники\фото\IMG_0766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3570" y="3643314"/>
            <a:ext cx="2152648" cy="29289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3357522" y="1638673"/>
            <a:ext cx="5572196" cy="175432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i="0" u="none" strike="noStrike" normalizeH="0" baseline="0" dirty="0" smtClean="0">
                <a:ea typeface="Calibri" pitchFamily="34" charset="0"/>
                <a:cs typeface="Times New Roman" pitchFamily="18" charset="0"/>
              </a:rPr>
              <a:t>А напротив памятника на стене дома расположена картина с разрушенными объектами: Николаевским собором и памятником героям 1812 года, которая появилась с принятием решения о восстановлении</a:t>
            </a:r>
            <a:r>
              <a:rPr kumimoji="0" lang="ru-RU" i="0" u="none" strike="noStrike" normalizeH="0" dirty="0" smtClean="0"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i="0" u="none" strike="noStrike" normalizeH="0" baseline="0" dirty="0" smtClean="0">
                <a:ea typeface="Calibri" pitchFamily="34" charset="0"/>
                <a:cs typeface="Times New Roman" pitchFamily="18" charset="0"/>
              </a:rPr>
              <a:t>памятника героям Отечественной войны 1812 года в Полоцке.</a:t>
            </a:r>
            <a:endParaRPr kumimoji="0" lang="ru-RU" i="0" u="none" strike="noStrike" normalizeH="0" baseline="0" dirty="0" smtClean="0">
              <a:cs typeface="Arial" pitchFamily="34" charset="0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4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7" grpId="0" animBg="1"/>
      <p:bldP spid="34818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384</TotalTime>
  <Words>332</Words>
  <Application>Microsoft Office PowerPoint</Application>
  <PresentationFormat>Экран (4:3)</PresentationFormat>
  <Paragraphs>34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Бумажная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53</cp:revision>
  <dcterms:created xsi:type="dcterms:W3CDTF">2010-04-29T14:34:32Z</dcterms:created>
  <dcterms:modified xsi:type="dcterms:W3CDTF">2014-01-17T07:26:13Z</dcterms:modified>
</cp:coreProperties>
</file>