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86" r:id="rId6"/>
    <p:sldId id="285" r:id="rId7"/>
    <p:sldId id="277" r:id="rId8"/>
    <p:sldId id="278" r:id="rId9"/>
    <p:sldId id="281" r:id="rId10"/>
    <p:sldId id="280" r:id="rId11"/>
    <p:sldId id="279" r:id="rId12"/>
    <p:sldId id="283" r:id="rId13"/>
    <p:sldId id="284" r:id="rId14"/>
    <p:sldId id="282" r:id="rId15"/>
    <p:sldId id="287" r:id="rId16"/>
    <p:sldId id="288" r:id="rId17"/>
    <p:sldId id="289" r:id="rId18"/>
    <p:sldId id="290" r:id="rId19"/>
    <p:sldId id="307" r:id="rId20"/>
    <p:sldId id="308" r:id="rId21"/>
    <p:sldId id="309" r:id="rId22"/>
    <p:sldId id="310" r:id="rId23"/>
    <p:sldId id="311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302" r:id="rId32"/>
    <p:sldId id="298" r:id="rId33"/>
    <p:sldId id="299" r:id="rId34"/>
    <p:sldId id="300" r:id="rId35"/>
    <p:sldId id="301" r:id="rId36"/>
    <p:sldId id="303" r:id="rId37"/>
    <p:sldId id="304" r:id="rId38"/>
    <p:sldId id="305" r:id="rId39"/>
    <p:sldId id="306" r:id="rId40"/>
    <p:sldId id="271" r:id="rId41"/>
    <p:sldId id="269" r:id="rId42"/>
    <p:sldId id="270" r:id="rId43"/>
    <p:sldId id="268" r:id="rId44"/>
    <p:sldId id="274" r:id="rId45"/>
    <p:sldId id="275" r:id="rId46"/>
    <p:sldId id="276" r:id="rId47"/>
    <p:sldId id="267" r:id="rId48"/>
    <p:sldId id="272" r:id="rId49"/>
    <p:sldId id="265" r:id="rId50"/>
    <p:sldId id="266" r:id="rId51"/>
    <p:sldId id="261" r:id="rId52"/>
    <p:sldId id="273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&#1042;&#1086;&#1074;&#1072;\&#1056;&#1072;&#1073;&#1086;&#1090;&#1072;\&#1055;&#1088;&#1077;&#1076;&#1074;&#1072;&#1088;&#1080;&#1090;&#1077;&#1083;&#1100;&#1085;&#1072;&#1103;\&#1043;&#1088;&#1072;&#1092;&#1080;&#1082;&#1080;\&#1069;&#1082;&#1086;&#1083;&#1086;&#1075;&#108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6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3080790682414692E-2"/>
          <c:y val="1.8667928919514219E-2"/>
          <c:w val="0.77647779157135632"/>
          <c:h val="0.8398510242085660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Лист1!$A$162</c:f>
              <c:strCache>
                <c:ptCount val="1"/>
                <c:pt idx="0">
                  <c:v>Неморальные виды</c:v>
                </c:pt>
              </c:strCache>
            </c:strRef>
          </c:tx>
          <c:spPr>
            <a:solidFill>
              <a:srgbClr val="FF0000"/>
            </a:solidFill>
            <a:ln w="1615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Лист1!$B$161:$G$161</c:f>
              <c:strCache>
                <c:ptCount val="6"/>
                <c:pt idx="0">
                  <c:v>Польша</c:v>
                </c:pt>
                <c:pt idx="1">
                  <c:v>Литва</c:v>
                </c:pt>
                <c:pt idx="2">
                  <c:v>Латвия</c:v>
                </c:pt>
                <c:pt idx="3">
                  <c:v>Беларусь</c:v>
                </c:pt>
                <c:pt idx="4">
                  <c:v>Поозерье</c:v>
                </c:pt>
                <c:pt idx="5">
                  <c:v>Московская область</c:v>
                </c:pt>
              </c:strCache>
            </c:strRef>
          </c:cat>
          <c:val>
            <c:numRef>
              <c:f>Лист1!$B$162:$G$162</c:f>
              <c:numCache>
                <c:formatCode>#,000%</c:formatCode>
                <c:ptCount val="6"/>
                <c:pt idx="0">
                  <c:v>0.60360360360360366</c:v>
                </c:pt>
                <c:pt idx="1">
                  <c:v>0.57647058823529407</c:v>
                </c:pt>
                <c:pt idx="2">
                  <c:v>0.5842696629213483</c:v>
                </c:pt>
                <c:pt idx="3">
                  <c:v>0.5168539325842697</c:v>
                </c:pt>
                <c:pt idx="4">
                  <c:v>0.53164556962025311</c:v>
                </c:pt>
                <c:pt idx="5">
                  <c:v>0.53424657534246578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0-4DF4-A03C-12EE5BBFAF42}"/>
            </c:ext>
          </c:extLst>
        </c:ser>
        <c:ser>
          <c:idx val="1"/>
          <c:order val="1"/>
          <c:tx>
            <c:strRef>
              <c:f>Лист1!$A$163</c:f>
              <c:strCache>
                <c:ptCount val="1"/>
                <c:pt idx="0">
                  <c:v>Широко распространенные виды</c:v>
                </c:pt>
              </c:strCache>
            </c:strRef>
          </c:tx>
          <c:spPr>
            <a:solidFill>
              <a:srgbClr val="FFFF00"/>
            </a:solidFill>
            <a:ln w="1615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Лист1!$B$161:$G$161</c:f>
              <c:strCache>
                <c:ptCount val="6"/>
                <c:pt idx="0">
                  <c:v>Польша</c:v>
                </c:pt>
                <c:pt idx="1">
                  <c:v>Литва</c:v>
                </c:pt>
                <c:pt idx="2">
                  <c:v>Латвия</c:v>
                </c:pt>
                <c:pt idx="3">
                  <c:v>Беларусь</c:v>
                </c:pt>
                <c:pt idx="4">
                  <c:v>Поозерье</c:v>
                </c:pt>
                <c:pt idx="5">
                  <c:v>Московская область</c:v>
                </c:pt>
              </c:strCache>
            </c:strRef>
          </c:cat>
          <c:val>
            <c:numRef>
              <c:f>Лист1!$B$163:$G$163</c:f>
              <c:numCache>
                <c:formatCode>#,000%</c:formatCode>
                <c:ptCount val="6"/>
                <c:pt idx="0">
                  <c:v>0.22522522522522523</c:v>
                </c:pt>
                <c:pt idx="1">
                  <c:v>0.28235294117647058</c:v>
                </c:pt>
                <c:pt idx="2">
                  <c:v>0.2696629213483146</c:v>
                </c:pt>
                <c:pt idx="3">
                  <c:v>0.2696629213483146</c:v>
                </c:pt>
                <c:pt idx="4">
                  <c:v>0.30379746835443039</c:v>
                </c:pt>
                <c:pt idx="5">
                  <c:v>0.34246575342465752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F0-4DF4-A03C-12EE5BBFAF42}"/>
            </c:ext>
          </c:extLst>
        </c:ser>
        <c:ser>
          <c:idx val="2"/>
          <c:order val="2"/>
          <c:tx>
            <c:strRef>
              <c:f>Лист1!$A$164</c:f>
              <c:strCache>
                <c:ptCount val="1"/>
                <c:pt idx="0">
                  <c:v>Бореальные виды</c:v>
                </c:pt>
              </c:strCache>
            </c:strRef>
          </c:tx>
          <c:spPr>
            <a:solidFill>
              <a:srgbClr val="0000FF"/>
            </a:solidFill>
            <a:ln w="1615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Лист1!$B$161:$G$161</c:f>
              <c:strCache>
                <c:ptCount val="6"/>
                <c:pt idx="0">
                  <c:v>Польша</c:v>
                </c:pt>
                <c:pt idx="1">
                  <c:v>Литва</c:v>
                </c:pt>
                <c:pt idx="2">
                  <c:v>Латвия</c:v>
                </c:pt>
                <c:pt idx="3">
                  <c:v>Беларусь</c:v>
                </c:pt>
                <c:pt idx="4">
                  <c:v>Поозерье</c:v>
                </c:pt>
                <c:pt idx="5">
                  <c:v>Московская область</c:v>
                </c:pt>
              </c:strCache>
            </c:strRef>
          </c:cat>
          <c:val>
            <c:numRef>
              <c:f>Лист1!$B$164:$G$164</c:f>
              <c:numCache>
                <c:formatCode>#,000%</c:formatCode>
                <c:ptCount val="6"/>
                <c:pt idx="0">
                  <c:v>8.1081081081081086E-2</c:v>
                </c:pt>
                <c:pt idx="1">
                  <c:v>0.10588235294117647</c:v>
                </c:pt>
                <c:pt idx="2">
                  <c:v>0.11235955056179775</c:v>
                </c:pt>
                <c:pt idx="3">
                  <c:v>0.1348314606741573</c:v>
                </c:pt>
                <c:pt idx="4">
                  <c:v>0.13924050632911392</c:v>
                </c:pt>
                <c:pt idx="5">
                  <c:v>0.12328767123287671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F0-4DF4-A03C-12EE5BBFAF42}"/>
            </c:ext>
          </c:extLst>
        </c:ser>
        <c:ser>
          <c:idx val="3"/>
          <c:order val="3"/>
          <c:tx>
            <c:strRef>
              <c:f>Лист1!$A$165</c:f>
              <c:strCache>
                <c:ptCount val="1"/>
                <c:pt idx="0">
                  <c:v>Степные виды</c:v>
                </c:pt>
              </c:strCache>
            </c:strRef>
          </c:tx>
          <c:spPr>
            <a:solidFill>
              <a:srgbClr val="00FF00"/>
            </a:solidFill>
            <a:ln w="1615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Лист1!$B$161:$G$161</c:f>
              <c:strCache>
                <c:ptCount val="6"/>
                <c:pt idx="0">
                  <c:v>Польша</c:v>
                </c:pt>
                <c:pt idx="1">
                  <c:v>Литва</c:v>
                </c:pt>
                <c:pt idx="2">
                  <c:v>Латвия</c:v>
                </c:pt>
                <c:pt idx="3">
                  <c:v>Беларусь</c:v>
                </c:pt>
                <c:pt idx="4">
                  <c:v>Поозерье</c:v>
                </c:pt>
                <c:pt idx="5">
                  <c:v>Московская область</c:v>
                </c:pt>
              </c:strCache>
            </c:strRef>
          </c:cat>
          <c:val>
            <c:numRef>
              <c:f>Лист1!$B$165:$G$165</c:f>
              <c:numCache>
                <c:formatCode>#,000%</c:formatCode>
                <c:ptCount val="6"/>
                <c:pt idx="0">
                  <c:v>9.0090090090090086E-2</c:v>
                </c:pt>
                <c:pt idx="1">
                  <c:v>3.5294117647058823E-2</c:v>
                </c:pt>
                <c:pt idx="2">
                  <c:v>4.49438202247191E-2</c:v>
                </c:pt>
                <c:pt idx="3">
                  <c:v>7.8651685393258425E-2</c:v>
                </c:pt>
                <c:pt idx="4">
                  <c:v>2.5316455696202531E-2</c:v>
                </c:pt>
                <c:pt idx="5">
                  <c:v>5.4794520547945202E-2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F0-4DF4-A03C-12EE5BBFA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20"/>
        <c:shape val="box"/>
        <c:axId val="174662560"/>
        <c:axId val="1"/>
        <c:axId val="0"/>
      </c:bar3DChart>
      <c:catAx>
        <c:axId val="17466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03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26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4039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403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1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74662560"/>
        <c:crosses val="autoZero"/>
        <c:crossBetween val="between"/>
      </c:valAx>
      <c:spPr>
        <a:noFill/>
        <a:ln w="32310">
          <a:noFill/>
        </a:ln>
      </c:spPr>
    </c:plotArea>
    <c:legend>
      <c:legendPos val="r"/>
      <c:layout>
        <c:manualLayout>
          <c:xMode val="edge"/>
          <c:yMode val="edge"/>
          <c:x val="0.82032537729658794"/>
          <c:y val="0.19553072625698323"/>
          <c:w val="0.16706955380577429"/>
          <c:h val="0.54562383612662946"/>
        </c:manualLayout>
      </c:layout>
      <c:overlay val="0"/>
      <c:spPr>
        <a:solidFill>
          <a:srgbClr val="FFFFFF"/>
        </a:solidFill>
        <a:ln w="4039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4039">
      <a:solidFill>
        <a:srgbClr val="000000"/>
      </a:solidFill>
      <a:prstDash val="solid"/>
    </a:ln>
  </c:spPr>
  <c:txPr>
    <a:bodyPr/>
    <a:lstStyle/>
    <a:p>
      <a:pPr>
        <a:defRPr sz="2067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49792897407535"/>
          <c:y val="1.6353054169504517E-2"/>
          <c:w val="0.59197894373152682"/>
          <c:h val="0.8039731110633956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0F6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05-4E1B-B439-71EAB162D5DC}"/>
              </c:ext>
            </c:extLst>
          </c:dPt>
          <c:dPt>
            <c:idx val="1"/>
            <c:bubble3D val="0"/>
            <c:spPr>
              <a:solidFill>
                <a:srgbClr val="69EDF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05-4E1B-B439-71EAB162D5DC}"/>
              </c:ext>
            </c:extLst>
          </c:dPt>
          <c:dPt>
            <c:idx val="2"/>
            <c:bubble3D val="0"/>
            <c:spPr>
              <a:solidFill>
                <a:srgbClr val="FFFF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05-4E1B-B439-71EAB162D5DC}"/>
              </c:ext>
            </c:extLst>
          </c:dPt>
          <c:dPt>
            <c:idx val="3"/>
            <c:bubble3D val="0"/>
            <c:spPr>
              <a:solidFill>
                <a:srgbClr val="F814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05-4E1B-B439-71EAB162D5DC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05-4E1B-B439-71EAB162D5D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05-4E1B-B439-71EAB162D5DC}"/>
                </c:ext>
              </c:extLst>
            </c:dLbl>
            <c:dLbl>
              <c:idx val="1"/>
              <c:layout>
                <c:manualLayout>
                  <c:x val="-6.0437445319335086E-2"/>
                  <c:y val="4.11865704286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05-4E1B-B439-71EAB162D5DC}"/>
                </c:ext>
              </c:extLst>
            </c:dLbl>
            <c:dLbl>
              <c:idx val="2"/>
              <c:layout>
                <c:manualLayout>
                  <c:x val="3.9872248626831454E-2"/>
                  <c:y val="-0.101382333751443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5-4E1B-B439-71EAB162D5DC}"/>
                </c:ext>
              </c:extLst>
            </c:dLbl>
            <c:dLbl>
              <c:idx val="3"/>
              <c:layout>
                <c:manualLayout>
                  <c:x val="3.33884514435695E-2"/>
                  <c:y val="9.0002187226596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05-4E1B-B439-71EAB162D5D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05-4E1B-B439-71EAB162D5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Лист1!$C$86:$C$90</c:f>
              <c:strCache>
                <c:ptCount val="5"/>
                <c:pt idx="0">
                  <c:v>гигрофилы</c:v>
                </c:pt>
                <c:pt idx="1">
                  <c:v>мезо-гигрофилы</c:v>
                </c:pt>
                <c:pt idx="2">
                  <c:v>мезофилы</c:v>
                </c:pt>
                <c:pt idx="3">
                  <c:v>мезо-ксерофилы</c:v>
                </c:pt>
                <c:pt idx="4">
                  <c:v>ксерофилы</c:v>
                </c:pt>
              </c:strCache>
            </c:strRef>
          </c:cat>
          <c:val>
            <c:numRef>
              <c:f>Лист1!$D$86:$D$90</c:f>
              <c:numCache>
                <c:formatCode>General</c:formatCode>
                <c:ptCount val="5"/>
                <c:pt idx="0">
                  <c:v>14</c:v>
                </c:pt>
                <c:pt idx="1">
                  <c:v>3</c:v>
                </c:pt>
                <c:pt idx="2">
                  <c:v>54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05-4E1B-B439-71EAB162D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604978673867157E-2"/>
          <c:y val="0.85477056494527981"/>
          <c:w val="0.93610854832554835"/>
          <c:h val="0.14259748111723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Century Schoolbook" panose="02040604050505020304" pitchFamily="18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0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0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244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1219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43101-1514-4E0B-9243-28935429BD03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999C3-D923-48B0-B2BE-57868411CF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204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FC1FF-E27A-4B1A-AE81-34B4270E8F59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3AD2-9416-4583-AB83-5779150921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281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D12BE-C384-4DD0-BF45-8A133E0C82CE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262C5-F853-4EE9-959D-BA6C7E5398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845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66A7-2F3A-4902-A9FB-C69B5D4A8DB7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6C25-9D02-4682-A057-AF3B013D30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26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477D-17D0-46AD-A684-FAAF954B7AD9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03C4-AA79-427D-9B90-E9B2F7E890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6319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31FE4-DAE0-4081-8267-A51D5894275B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18BB-1F44-4993-AB0F-66877CC4A5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119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3CF3-6576-43C9-A89D-E4EAC9CA3460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ADB7-C999-4FDF-B241-9EB28BCE86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7490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629E-9338-45C7-AD59-6E2381653C84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E08C7-A9D9-4633-8575-87F159FF7C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39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2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062C3-E5FC-4819-A62A-53F6F4ACDA01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4673F-B5DD-41C4-BCE7-13741AB30E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6189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FAFE-A844-4314-BE55-3AEB70230788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BCACA-4341-43E1-8057-5101340B60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423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38E7-861E-4C8E-B76E-8126CF9121E1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997B-6C9A-48BB-AB8E-A1FD4FE427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82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116B-2909-4174-80B4-EF9BAAF20918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A43E3EB1-363A-48B2-985F-864832B0C7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920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CE35B-8184-4A50-84A6-DCB71BB26271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5D51B-F0CF-43F4-803A-EE430D62CB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6866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F4C0-FDB9-40C6-8BAA-1909F47AEE3D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FEEDF2A7-68B6-49FA-962B-DFE32F95AC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591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A824-DAE6-40FA-949B-DF51714CE8B9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109BC-8589-4198-82CC-137549DEE5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684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F141-686F-488E-AF16-89436990F60E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58980-9CE8-43D1-BD0D-2C91AB13DF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492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8DABE-A599-4818-8B6D-A315195949A2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80A04-5E94-483E-927C-57FC5C242F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01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7F8D7-8C26-4C39-A789-F9C0E6622AD4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63CAE-42A9-4B46-B2A8-7FF463124D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00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92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018A1-DEBE-4D40-B9C6-164DF7B02A15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54B69-9ECF-4240-9646-575FD960AD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922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EF36-D523-444C-8F5E-DF678DCD9E9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8F9B8308-8CBD-45DC-B4F5-EB8EE7B4FA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8028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E121D-5652-4493-9F76-A1C7572555F0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DD48C-1093-4F89-82AC-928145BDCF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122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D61D-76D5-4A74-B9A0-BB2FFC4C204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9A73E-3287-4AD9-BA60-C0DF04A55D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7870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3532-FAE3-4176-9BB2-221E6498F842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C34EA-96F0-424E-BC50-DEE8D84A49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2416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4D18-6D84-4E94-A7D0-B72470EE0B22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C879-A827-4972-BDD1-79703EF850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2926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F990D-67DC-4FD4-851D-E3CA780B256B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9809D-A2B8-4DA5-A9BC-2B78A67990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766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FD105-8290-4448-83D5-B90C17E59E2F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10916-5A6E-466C-A07A-078A000C2C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5359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D7160-B4A2-4B1E-ACB8-435DF1C4FD12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4DED7-0277-496C-95CE-EC3B36B1AC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140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D17D-0423-46CF-B34B-DA42D823DD1F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08D44-EEE4-4BCE-8F8C-820A0EF00C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498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80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518CA-3390-4F54-AC7D-0584DB1072F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10F73-D1E7-49EB-BC34-08268EEDF3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6164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5148D-E301-4EE8-B671-9C8847188B2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61FF-7030-4511-B753-B44348E1A6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0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50DF-821D-4BC4-A841-F9BEA0BF28DE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954E4-C14C-43D4-B3FA-191077CC62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1188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7387F-8C91-4DD3-AA6A-F8B8630E8AB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7EEE-36F0-4FCF-A9EA-C07AD0ABF7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473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814AA-D02D-4407-B6B3-0120AD622117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5B293-6A44-4FEF-913F-E06EF2AA7C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15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4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8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7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0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8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CB56E-6CE5-498C-961D-1C3D677C6C0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5AF1E-7210-4C24-ACA5-7C1ACEAB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CC"/>
            </a:gs>
            <a:gs pos="100000">
              <a:srgbClr val="09012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43B0CA7-D96A-42BC-A172-D9D320EF55F0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15F4E8F8-424D-4F71-B924-EC2DC72158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9086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362901-F424-46E4-A9A0-EC17672F6CBC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CA26BDF0-8E56-40AD-AAB8-D6EE60343708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28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96B2B9-C31B-47E0-9697-8FCE8669A926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52DAFF9-C631-476D-AA63-06766B82D8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02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statsoft.ru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085" y="480847"/>
            <a:ext cx="10704786" cy="2711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entury Schoolbook" panose="02040604050505020304" pitchFamily="18" charset="0"/>
              </a:rPr>
              <a:t>Подготовка и оформление </a:t>
            </a:r>
            <a:br>
              <a:rPr lang="ru-RU" b="1" dirty="0" smtClean="0">
                <a:latin typeface="Century Schoolbook" panose="02040604050505020304" pitchFamily="18" charset="0"/>
              </a:rPr>
            </a:br>
            <a:r>
              <a:rPr lang="ru-RU" b="1" dirty="0" smtClean="0">
                <a:latin typeface="Century Schoolbook" panose="02040604050505020304" pitchFamily="18" charset="0"/>
              </a:rPr>
              <a:t>научно-исследовательских работ школьников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4461" y="4332702"/>
            <a:ext cx="83375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err="1" smtClean="0">
                <a:latin typeface="Century Schoolbook" panose="02040604050505020304" pitchFamily="18" charset="0"/>
              </a:rPr>
              <a:t>Коцур</a:t>
            </a:r>
            <a:r>
              <a:rPr lang="ru-RU" sz="2800" u="sng" dirty="0" smtClean="0">
                <a:latin typeface="Century Schoolbook" panose="02040604050505020304" pitchFamily="18" charset="0"/>
              </a:rPr>
              <a:t> Владимир Михайлович</a:t>
            </a:r>
          </a:p>
          <a:p>
            <a:r>
              <a:rPr lang="ru-RU" sz="2800" dirty="0" smtClean="0">
                <a:latin typeface="Century Schoolbook" panose="02040604050505020304" pitchFamily="18" charset="0"/>
              </a:rPr>
              <a:t>старший преподаватель </a:t>
            </a:r>
          </a:p>
          <a:p>
            <a:r>
              <a:rPr lang="ru-RU" sz="2800" dirty="0" smtClean="0">
                <a:latin typeface="Century Schoolbook" panose="02040604050505020304" pitchFamily="18" charset="0"/>
              </a:rPr>
              <a:t>кафедры ботаники ВГУ имени П.М. </a:t>
            </a:r>
            <a:r>
              <a:rPr lang="ru-RU" sz="2800" dirty="0" err="1" smtClean="0">
                <a:latin typeface="Century Schoolbook" panose="02040604050505020304" pitchFamily="18" charset="0"/>
              </a:rPr>
              <a:t>Машерова</a:t>
            </a:r>
            <a:endParaRPr lang="ru-RU" sz="28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0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 smtClean="0">
                <a:latin typeface="Century Schoolbook" panose="02040604050505020304" pitchFamily="18" charset="0"/>
              </a:rPr>
              <a:t>Также </a:t>
            </a:r>
            <a:r>
              <a:rPr lang="ru-RU" sz="3600" dirty="0">
                <a:latin typeface="Century Schoolbook" panose="02040604050505020304" pitchFamily="18" charset="0"/>
              </a:rPr>
              <a:t>выглядит сомнительным включения в число задач «</a:t>
            </a:r>
            <a:r>
              <a:rPr lang="ru-RU" sz="3600" dirty="0" smtClean="0">
                <a:latin typeface="Century Schoolbook" panose="02040604050505020304" pitchFamily="18" charset="0"/>
              </a:rPr>
              <a:t>изучение </a:t>
            </a:r>
            <a:r>
              <a:rPr lang="ru-RU" sz="3600" dirty="0">
                <a:latin typeface="Century Schoolbook" panose="02040604050505020304" pitchFamily="18" charset="0"/>
              </a:rPr>
              <a:t>общественного мнения…», если работа не имеет явной </a:t>
            </a:r>
            <a:r>
              <a:rPr lang="ru-RU" sz="3600" dirty="0" err="1">
                <a:latin typeface="Century Schoolbook" panose="02040604050505020304" pitchFamily="18" charset="0"/>
              </a:rPr>
              <a:t>социо</a:t>
            </a:r>
            <a:r>
              <a:rPr lang="ru-RU" sz="3600" dirty="0">
                <a:latin typeface="Century Schoolbook" panose="02040604050505020304" pitchFamily="18" charset="0"/>
              </a:rPr>
              <a:t>-гуманитарной направленности.</a:t>
            </a:r>
          </a:p>
          <a:p>
            <a:endParaRPr lang="ru-RU" sz="3600" dirty="0">
              <a:latin typeface="Century Schoolbook" panose="020406040505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23243" y="677041"/>
            <a:ext cx="234551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atin typeface="Century Schoolbook" panose="02040604050505020304" pitchFamily="18" charset="0"/>
              </a:rPr>
              <a:t>Задачи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563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>
                <a:latin typeface="Century Schoolbook" panose="02040604050505020304" pitchFamily="18" charset="0"/>
              </a:rPr>
              <a:t>Пример</a:t>
            </a:r>
            <a:r>
              <a:rPr lang="ru-RU" b="1" u="sng" dirty="0" smtClean="0">
                <a:latin typeface="Century Schoolbook" panose="02040604050505020304" pitchFamily="18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538" y="1825625"/>
            <a:ext cx="1109892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latin typeface="Century Schoolbook" panose="02040604050505020304" pitchFamily="18" charset="0"/>
              </a:rPr>
              <a:t>Цель </a:t>
            </a:r>
            <a:r>
              <a:rPr lang="ru-RU" sz="3200" b="1" dirty="0">
                <a:latin typeface="Century Schoolbook" panose="02040604050505020304" pitchFamily="18" charset="0"/>
              </a:rPr>
              <a:t>работы </a:t>
            </a:r>
            <a:r>
              <a:rPr lang="ru-RU" sz="3200" dirty="0">
                <a:latin typeface="Century Schoolbook" panose="02040604050505020304" pitchFamily="18" charset="0"/>
              </a:rPr>
              <a:t>– </a:t>
            </a:r>
            <a:r>
              <a:rPr lang="ru-RU" sz="3200" b="1" dirty="0">
                <a:latin typeface="Century Schoolbook" panose="02040604050505020304" pitchFamily="18" charset="0"/>
              </a:rPr>
              <a:t>выявить</a:t>
            </a:r>
            <a:r>
              <a:rPr lang="ru-RU" sz="3200" dirty="0">
                <a:latin typeface="Century Schoolbook" panose="02040604050505020304" pitchFamily="18" charset="0"/>
              </a:rPr>
              <a:t> видовой состав и экологические особенности </a:t>
            </a:r>
            <a:r>
              <a:rPr lang="ru-RU" sz="3200" dirty="0" err="1">
                <a:latin typeface="Century Schoolbook" panose="02040604050505020304" pitchFamily="18" charset="0"/>
              </a:rPr>
              <a:t>карабидокомплексов</a:t>
            </a:r>
            <a:r>
              <a:rPr lang="ru-RU" sz="3200" dirty="0">
                <a:latin typeface="Century Schoolbook" panose="02040604050505020304" pitchFamily="18" charset="0"/>
              </a:rPr>
              <a:t> г. Городка.</a:t>
            </a:r>
          </a:p>
          <a:p>
            <a:pPr marL="0" indent="0" algn="just">
              <a:buNone/>
            </a:pPr>
            <a:r>
              <a:rPr lang="ru-RU" sz="3200" b="1" u="sng" dirty="0" smtClean="0">
                <a:latin typeface="Century Schoolbook" panose="02040604050505020304" pitchFamily="18" charset="0"/>
              </a:rPr>
              <a:t>Задачи</a:t>
            </a:r>
            <a:r>
              <a:rPr lang="ru-RU" sz="3200" b="1" u="sng" dirty="0">
                <a:latin typeface="Century Schoolbook" panose="020406040505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3200" dirty="0">
                <a:latin typeface="Century Schoolbook" panose="02040604050505020304" pitchFamily="18" charset="0"/>
              </a:rPr>
              <a:t>1.	</a:t>
            </a:r>
            <a:r>
              <a:rPr lang="ru-RU" sz="3200" b="1" dirty="0" smtClean="0">
                <a:latin typeface="Century Schoolbook" panose="02040604050505020304" pitchFamily="18" charset="0"/>
              </a:rPr>
              <a:t>Установить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видовой состав жужелиц на исследуемых участках;</a:t>
            </a:r>
          </a:p>
          <a:p>
            <a:pPr marL="0" indent="0" algn="just">
              <a:buNone/>
            </a:pPr>
            <a:r>
              <a:rPr lang="ru-RU" sz="3200" dirty="0">
                <a:latin typeface="Century Schoolbook" panose="02040604050505020304" pitchFamily="18" charset="0"/>
              </a:rPr>
              <a:t>2.	</a:t>
            </a:r>
            <a:r>
              <a:rPr lang="ru-RU" sz="3200" b="1" dirty="0">
                <a:latin typeface="Century Schoolbook" panose="02040604050505020304" pitchFamily="18" charset="0"/>
              </a:rPr>
              <a:t>Проанализировать</a:t>
            </a:r>
            <a:r>
              <a:rPr lang="ru-RU" sz="3200" dirty="0">
                <a:latin typeface="Century Schoolbook" panose="02040604050505020304" pitchFamily="18" charset="0"/>
              </a:rPr>
              <a:t> изменение </a:t>
            </a:r>
            <a:r>
              <a:rPr lang="ru-RU" sz="3200" dirty="0" err="1">
                <a:latin typeface="Century Schoolbook" panose="02040604050505020304" pitchFamily="18" charset="0"/>
              </a:rPr>
              <a:t>зооценотических</a:t>
            </a:r>
            <a:r>
              <a:rPr lang="ru-RU" sz="3200" dirty="0">
                <a:latin typeface="Century Schoolbook" panose="02040604050505020304" pitchFamily="18" charset="0"/>
              </a:rPr>
              <a:t> характеристик </a:t>
            </a:r>
            <a:r>
              <a:rPr lang="ru-RU" sz="3200" dirty="0" smtClean="0">
                <a:latin typeface="Century Schoolbook" panose="02040604050505020304" pitchFamily="18" charset="0"/>
              </a:rPr>
              <a:t>жужелиц в местах исследования.</a:t>
            </a:r>
            <a:endParaRPr lang="ru-RU" sz="3200" dirty="0">
              <a:latin typeface="Century Schoolbook" panose="020406040505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926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План работы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496" y="1699501"/>
            <a:ext cx="11303875" cy="4351338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Далее следует определиться с </a:t>
            </a:r>
            <a:r>
              <a:rPr lang="ru-RU" sz="3200" b="1" dirty="0">
                <a:latin typeface="Century Schoolbook" panose="02040604050505020304" pitchFamily="18" charset="0"/>
              </a:rPr>
              <a:t>планом и методами </a:t>
            </a:r>
            <a:r>
              <a:rPr lang="ru-RU" sz="3200" dirty="0">
                <a:latin typeface="Century Schoolbook" panose="02040604050505020304" pitchFamily="18" charset="0"/>
              </a:rPr>
              <a:t>проведения исследований.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Здесь </a:t>
            </a:r>
            <a:r>
              <a:rPr lang="ru-RU" sz="3200" dirty="0">
                <a:latin typeface="Century Schoolbook" panose="02040604050505020304" pitchFamily="18" charset="0"/>
              </a:rPr>
              <a:t>пригодится </a:t>
            </a:r>
            <a:r>
              <a:rPr lang="ru-RU" sz="3200" b="1" dirty="0">
                <a:latin typeface="Century Schoolbook" panose="02040604050505020304" pitchFamily="18" charset="0"/>
              </a:rPr>
              <a:t>литература</a:t>
            </a:r>
            <a:r>
              <a:rPr lang="ru-RU" sz="3200" dirty="0">
                <a:latin typeface="Century Schoolbook" panose="02040604050505020304" pitchFamily="18" charset="0"/>
              </a:rPr>
              <a:t>, найденная в ходе работы над темой исследования.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Полезно </a:t>
            </a:r>
            <a:r>
              <a:rPr lang="ru-RU" sz="3200" dirty="0">
                <a:latin typeface="Century Schoolbook" panose="02040604050505020304" pitchFamily="18" charset="0"/>
              </a:rPr>
              <a:t>посмотреть </a:t>
            </a:r>
            <a:r>
              <a:rPr lang="ru-RU" sz="3200" b="1" dirty="0">
                <a:latin typeface="Century Schoolbook" panose="02040604050505020304" pitchFamily="18" charset="0"/>
              </a:rPr>
              <a:t>публикации по смежным темам </a:t>
            </a:r>
            <a:r>
              <a:rPr lang="ru-RU" sz="3200" dirty="0">
                <a:latin typeface="Century Schoolbook" panose="02040604050505020304" pitchFamily="18" charset="0"/>
              </a:rPr>
              <a:t>с целью заимствования ряда методов.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Важно </a:t>
            </a:r>
            <a:r>
              <a:rPr lang="ru-RU" sz="3200" dirty="0">
                <a:latin typeface="Century Schoolbook" panose="02040604050505020304" pitchFamily="18" charset="0"/>
              </a:rPr>
              <a:t>не забыть </a:t>
            </a:r>
            <a:r>
              <a:rPr lang="ru-RU" sz="3200" b="1" dirty="0">
                <a:latin typeface="Century Schoolbook" panose="02040604050505020304" pitchFamily="18" charset="0"/>
              </a:rPr>
              <a:t>сделать ссылку на источник </a:t>
            </a:r>
            <a:r>
              <a:rPr lang="ru-RU" sz="3200" dirty="0">
                <a:latin typeface="Century Schoolbook" panose="02040604050505020304" pitchFamily="18" charset="0"/>
              </a:rPr>
              <a:t>методики исследования.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9011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План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922876" cy="4600411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При составлении плана работы полезно </a:t>
            </a:r>
            <a:r>
              <a:rPr lang="ru-RU" sz="3200" b="1" dirty="0">
                <a:latin typeface="Century Schoolbook" panose="02040604050505020304" pitchFamily="18" charset="0"/>
              </a:rPr>
              <a:t>разбить</a:t>
            </a:r>
            <a:r>
              <a:rPr lang="ru-RU" sz="3200" dirty="0">
                <a:latin typeface="Century Schoolbook" panose="02040604050505020304" pitchFamily="18" charset="0"/>
              </a:rPr>
              <a:t> исследование </a:t>
            </a:r>
            <a:r>
              <a:rPr lang="ru-RU" sz="3200" b="1" dirty="0">
                <a:latin typeface="Century Schoolbook" panose="02040604050505020304" pitchFamily="18" charset="0"/>
              </a:rPr>
              <a:t>на простые </a:t>
            </a:r>
            <a:r>
              <a:rPr lang="ru-RU" sz="3200" b="1" dirty="0" smtClean="0">
                <a:latin typeface="Century Schoolbook" panose="02040604050505020304" pitchFamily="18" charset="0"/>
              </a:rPr>
              <a:t>этапы </a:t>
            </a:r>
            <a:r>
              <a:rPr lang="ru-RU" sz="3200" dirty="0" smtClean="0">
                <a:latin typeface="Century Schoolbook" panose="02040604050505020304" pitchFamily="18" charset="0"/>
              </a:rPr>
              <a:t>например по задачам исследования. </a:t>
            </a: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Данные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по каждому этапу в дальнейшем удобно будет оформить как отдельные главы или </a:t>
            </a:r>
            <a:r>
              <a:rPr lang="ru-RU" sz="3200" b="1" dirty="0" err="1">
                <a:latin typeface="Century Schoolbook" panose="02040604050505020304" pitchFamily="18" charset="0"/>
              </a:rPr>
              <a:t>подглавы</a:t>
            </a:r>
            <a:r>
              <a:rPr lang="ru-RU" sz="3200" dirty="0">
                <a:latin typeface="Century Schoolbook" panose="02040604050505020304" pitchFamily="18" charset="0"/>
              </a:rPr>
              <a:t>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Ход </a:t>
            </a:r>
            <a:r>
              <a:rPr lang="ru-RU" sz="3200" dirty="0">
                <a:latin typeface="Century Schoolbook" panose="02040604050505020304" pitchFamily="18" charset="0"/>
              </a:rPr>
              <a:t>проведения исследования полезно </a:t>
            </a:r>
            <a:r>
              <a:rPr lang="ru-RU" sz="3200" b="1" dirty="0">
                <a:latin typeface="Century Schoolbook" panose="02040604050505020304" pitchFamily="18" charset="0"/>
              </a:rPr>
              <a:t>фотографировать</a:t>
            </a:r>
            <a:r>
              <a:rPr lang="ru-RU" sz="3200" dirty="0">
                <a:latin typeface="Century Schoolbook" panose="02040604050505020304" pitchFamily="18" charset="0"/>
              </a:rPr>
              <a:t> </a:t>
            </a:r>
            <a:r>
              <a:rPr lang="ru-RU" sz="3200" b="1" dirty="0">
                <a:latin typeface="Century Schoolbook" panose="02040604050505020304" pitchFamily="18" charset="0"/>
              </a:rPr>
              <a:t>для</a:t>
            </a:r>
            <a:r>
              <a:rPr lang="ru-RU" sz="3200" dirty="0">
                <a:latin typeface="Century Schoolbook" panose="02040604050505020304" pitchFamily="18" charset="0"/>
              </a:rPr>
              <a:t> последующего составления </a:t>
            </a:r>
            <a:r>
              <a:rPr lang="ru-RU" sz="3200" b="1" dirty="0">
                <a:latin typeface="Century Schoolbook" panose="02040604050505020304" pitchFamily="18" charset="0"/>
              </a:rPr>
              <a:t>презентации</a:t>
            </a:r>
            <a:r>
              <a:rPr lang="ru-RU" sz="3200" dirty="0">
                <a:latin typeface="Century Schoolbook" panose="02040604050505020304" pitchFamily="18" charset="0"/>
              </a:rPr>
              <a:t>. </a:t>
            </a: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951" y="138714"/>
            <a:ext cx="11253951" cy="6530100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latin typeface="Century Schoolbook" panose="02040604050505020304" pitchFamily="18" charset="0"/>
              </a:rPr>
              <a:t>Раздел «Материал и методы исследования»</a:t>
            </a:r>
            <a:r>
              <a:rPr lang="ru-RU" sz="3600" dirty="0">
                <a:latin typeface="Century Schoolbook" panose="02040604050505020304" pitchFamily="18" charset="0"/>
              </a:rPr>
              <a:t> формируется </a:t>
            </a:r>
            <a:r>
              <a:rPr lang="ru-RU" sz="3600" dirty="0" smtClean="0">
                <a:latin typeface="Century Schoolbook" panose="02040604050505020304" pitchFamily="18" charset="0"/>
              </a:rPr>
              <a:t>в процессе </a:t>
            </a:r>
            <a:r>
              <a:rPr lang="ru-RU" sz="3600" dirty="0">
                <a:latin typeface="Century Schoolbook" panose="02040604050505020304" pitchFamily="18" charset="0"/>
              </a:rPr>
              <a:t>выполнения самого </a:t>
            </a:r>
            <a:r>
              <a:rPr lang="ru-RU" sz="3600" dirty="0" smtClean="0">
                <a:latin typeface="Century Schoolbook" panose="02040604050505020304" pitchFamily="18" charset="0"/>
              </a:rPr>
              <a:t>исследования.</a:t>
            </a:r>
          </a:p>
          <a:p>
            <a:pPr algn="just"/>
            <a:endParaRPr lang="ru-RU" sz="36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600" b="1" dirty="0">
                <a:latin typeface="Century Schoolbook" panose="02040604050505020304" pitchFamily="18" charset="0"/>
              </a:rPr>
              <a:t>После окончания исследования </a:t>
            </a:r>
            <a:r>
              <a:rPr lang="ru-RU" sz="3600" dirty="0">
                <a:latin typeface="Century Schoolbook" panose="02040604050505020304" pitchFamily="18" charset="0"/>
              </a:rPr>
              <a:t>и получения основного массива первичных данных </a:t>
            </a:r>
            <a:r>
              <a:rPr lang="ru-RU" sz="3600" dirty="0" smtClean="0">
                <a:latin typeface="Century Schoolbook" panose="02040604050505020304" pitchFamily="18" charset="0"/>
              </a:rPr>
              <a:t>можно </a:t>
            </a:r>
            <a:r>
              <a:rPr lang="ru-RU" sz="3600" dirty="0">
                <a:latin typeface="Century Schoolbook" panose="02040604050505020304" pitchFamily="18" charset="0"/>
              </a:rPr>
              <a:t>приступить к написанию раздела «Результаты исследования и их обсуждение</a:t>
            </a:r>
            <a:r>
              <a:rPr lang="ru-RU" sz="3600" dirty="0" smtClean="0">
                <a:latin typeface="Century Schoolbook" panose="02040604050505020304" pitchFamily="18" charset="0"/>
              </a:rPr>
              <a:t>».</a:t>
            </a: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600" b="1" dirty="0">
                <a:latin typeface="Century Schoolbook" panose="02040604050505020304" pitchFamily="18" charset="0"/>
              </a:rPr>
              <a:t>Данные</a:t>
            </a:r>
            <a:r>
              <a:rPr lang="ru-RU" sz="3600" dirty="0">
                <a:latin typeface="Century Schoolbook" panose="02040604050505020304" pitchFamily="18" charset="0"/>
              </a:rPr>
              <a:t>, полученные в ходе исследования можно разделить на </a:t>
            </a:r>
            <a:r>
              <a:rPr lang="ru-RU" sz="3600" b="1" dirty="0">
                <a:latin typeface="Century Schoolbook" panose="02040604050505020304" pitchFamily="18" charset="0"/>
              </a:rPr>
              <a:t>качественные и числовые</a:t>
            </a:r>
            <a:r>
              <a:rPr lang="ru-RU" sz="3600" dirty="0">
                <a:latin typeface="Century Schoolbook" panose="02040604050505020304" pitchFamily="18" charset="0"/>
              </a:rPr>
              <a:t>.</a:t>
            </a: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2063"/>
            <a:ext cx="10515600" cy="927647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Анализ данных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5021"/>
            <a:ext cx="10686393" cy="499766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</a:pPr>
            <a:r>
              <a:rPr lang="ru-RU" sz="3300" b="1" dirty="0">
                <a:latin typeface="Century Schoolbook" panose="02040604050505020304" pitchFamily="18" charset="0"/>
              </a:rPr>
              <a:t>Важно не просто представить данные</a:t>
            </a:r>
            <a:r>
              <a:rPr lang="ru-RU" sz="3300" dirty="0">
                <a:latin typeface="Century Schoolbook" panose="02040604050505020304" pitchFamily="18" charset="0"/>
              </a:rPr>
              <a:t>, а </a:t>
            </a:r>
            <a:r>
              <a:rPr lang="ru-RU" sz="3300" b="1" dirty="0">
                <a:latin typeface="Century Schoolbook" panose="02040604050505020304" pitchFamily="18" charset="0"/>
              </a:rPr>
              <a:t>провести</a:t>
            </a:r>
            <a:r>
              <a:rPr lang="ru-RU" sz="3300" dirty="0">
                <a:latin typeface="Century Schoolbook" panose="02040604050505020304" pitchFamily="18" charset="0"/>
              </a:rPr>
              <a:t> их </a:t>
            </a:r>
            <a:r>
              <a:rPr lang="ru-RU" sz="3300" b="1" dirty="0">
                <a:latin typeface="Century Schoolbook" panose="02040604050505020304" pitchFamily="18" charset="0"/>
              </a:rPr>
              <a:t>анализ</a:t>
            </a:r>
            <a:r>
              <a:rPr lang="ru-RU" sz="3300" dirty="0">
                <a:latin typeface="Century Schoolbook" panose="02040604050505020304" pitchFamily="18" charset="0"/>
              </a:rPr>
              <a:t> и сопоставление с данными предшествующих работ (при наличии). </a:t>
            </a:r>
            <a:endParaRPr lang="ru-RU" sz="3300" dirty="0" smtClean="0">
              <a:latin typeface="Century Schoolbook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3300" dirty="0" smtClean="0">
                <a:latin typeface="Century Schoolbook" panose="02040604050505020304" pitchFamily="18" charset="0"/>
              </a:rPr>
              <a:t>Анализ крайне </a:t>
            </a:r>
            <a:r>
              <a:rPr lang="ru-RU" sz="3300" dirty="0">
                <a:latin typeface="Century Schoolbook" panose="02040604050505020304" pitchFamily="18" charset="0"/>
              </a:rPr>
              <a:t>желательно проводить при помощи методов </a:t>
            </a:r>
            <a:r>
              <a:rPr lang="ru-RU" sz="3300" b="1" dirty="0">
                <a:latin typeface="Century Schoolbook" panose="02040604050505020304" pitchFamily="18" charset="0"/>
              </a:rPr>
              <a:t>статистики</a:t>
            </a:r>
            <a:r>
              <a:rPr lang="ru-RU" sz="3300" dirty="0">
                <a:latin typeface="Century Schoolbook" panose="02040604050505020304" pitchFamily="18" charset="0"/>
              </a:rPr>
              <a:t>. </a:t>
            </a:r>
            <a:endParaRPr lang="ru-RU" sz="3300" dirty="0" smtClean="0">
              <a:latin typeface="Century Schoolbook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3300" dirty="0" smtClean="0">
                <a:latin typeface="Century Schoolbook" panose="02040604050505020304" pitchFamily="18" charset="0"/>
              </a:rPr>
              <a:t>Наиболее </a:t>
            </a:r>
            <a:r>
              <a:rPr lang="ru-RU" sz="3300" dirty="0">
                <a:latin typeface="Century Schoolbook" panose="02040604050505020304" pitchFamily="18" charset="0"/>
              </a:rPr>
              <a:t>простым способом является использование пакета статистики в составе </a:t>
            </a:r>
            <a:r>
              <a:rPr lang="en-US" sz="3300" b="1" dirty="0">
                <a:latin typeface="Century Schoolbook" panose="02040604050505020304" pitchFamily="18" charset="0"/>
              </a:rPr>
              <a:t>MS Excel</a:t>
            </a:r>
            <a:r>
              <a:rPr lang="ru-RU" sz="3300" b="1" dirty="0">
                <a:latin typeface="Century Schoolbook" panose="02040604050505020304" pitchFamily="18" charset="0"/>
              </a:rPr>
              <a:t>. </a:t>
            </a:r>
            <a:endParaRPr lang="ru-RU" sz="3300" b="1" dirty="0" smtClean="0">
              <a:latin typeface="Century Schoolbook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3300" dirty="0" smtClean="0">
                <a:latin typeface="Century Schoolbook" panose="02040604050505020304" pitchFamily="18" charset="0"/>
              </a:rPr>
              <a:t>При возможности можно пользоваться и другими программами (например </a:t>
            </a:r>
            <a:r>
              <a:rPr lang="en-US" sz="3300" dirty="0" err="1" smtClean="0">
                <a:latin typeface="Century Schoolbook" panose="02040604050505020304" pitchFamily="18" charset="0"/>
              </a:rPr>
              <a:t>Statistica</a:t>
            </a:r>
            <a:r>
              <a:rPr lang="en-US" sz="3300" dirty="0" smtClean="0">
                <a:latin typeface="Century Schoolbook" panose="02040604050505020304" pitchFamily="18" charset="0"/>
              </a:rPr>
              <a:t>).</a:t>
            </a:r>
            <a:endParaRPr lang="ru-RU" sz="33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28" t="21660" r="9248" b="30711"/>
          <a:stretch/>
        </p:blipFill>
        <p:spPr>
          <a:xfrm>
            <a:off x="34766" y="1292773"/>
            <a:ext cx="12122467" cy="380009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Дискриминантный анализ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108" t="25323" r="17971" b="22306"/>
          <a:stretch/>
        </p:blipFill>
        <p:spPr>
          <a:xfrm>
            <a:off x="765052" y="725215"/>
            <a:ext cx="10942111" cy="5975131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5052" y="1"/>
            <a:ext cx="10515600" cy="725214"/>
          </a:xfrm>
        </p:spPr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Дискриминантный анализ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962"/>
            <a:ext cx="10515600" cy="943413"/>
          </a:xfrm>
        </p:spPr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Дискриминантный анализ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08" t="16971" r="11186" b="17996"/>
          <a:stretch/>
        </p:blipFill>
        <p:spPr>
          <a:xfrm>
            <a:off x="1016732" y="930137"/>
            <a:ext cx="10545597" cy="575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" y="2"/>
          <a:ext cx="12191997" cy="7292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287">
                  <a:extLst>
                    <a:ext uri="{9D8B030D-6E8A-4147-A177-3AD203B41FA5}">
                      <a16:colId xmlns:a16="http://schemas.microsoft.com/office/drawing/2014/main" val="404292338"/>
                    </a:ext>
                  </a:extLst>
                </a:gridCol>
                <a:gridCol w="2307721">
                  <a:extLst>
                    <a:ext uri="{9D8B030D-6E8A-4147-A177-3AD203B41FA5}">
                      <a16:colId xmlns:a16="http://schemas.microsoft.com/office/drawing/2014/main" val="169521189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3625165432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1752178985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3075675621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588692940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3604414447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1993164150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2662181113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2784804040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2271383011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686247731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641155186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1473553968"/>
                    </a:ext>
                  </a:extLst>
                </a:gridCol>
                <a:gridCol w="722153">
                  <a:extLst>
                    <a:ext uri="{9D8B030D-6E8A-4147-A177-3AD203B41FA5}">
                      <a16:colId xmlns:a16="http://schemas.microsoft.com/office/drawing/2014/main" val="1483039753"/>
                    </a:ext>
                  </a:extLst>
                </a:gridCol>
              </a:tblGrid>
              <a:tr h="1643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№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Вид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Биотоп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994267"/>
                  </a:ext>
                </a:extLst>
              </a:tr>
              <a:tr h="1639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extLst>
                  <a:ext uri="{0D108BD9-81ED-4DB2-BD59-A6C34878D82A}">
                    <a16:rowId xmlns:a16="http://schemas.microsoft.com/office/drawing/2014/main" val="382918093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Carychium minimum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4,05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1,69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10,53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1,82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1,59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685016061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Carychium tridentatum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23,73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4,29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8,57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6,25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932473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Succinea putris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9,09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738204073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Succinella oblonga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4,76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403969614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Oxyloma elegans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9,46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1801555812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Cochlicopa lubrica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6,90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3,28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6,78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8,33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2,63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481961949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Schoolbook" panose="02040604050505020304" pitchFamily="18" charset="0"/>
                        </a:rPr>
                        <a:t>Cochlicopa lubricella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5,71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084523451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Cochlicopa nitens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222721180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Schoolbook" panose="02040604050505020304" pitchFamily="18" charset="0"/>
                        </a:rPr>
                        <a:t>Acanthinula aculeata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1,64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16,67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4,88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891237544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Vallonia costata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12,07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4,05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12,90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4,92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11,11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17,14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5,71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18,29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15,79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17,46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214608019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Schoolbook" panose="02040604050505020304" pitchFamily="18" charset="0"/>
                        </a:rPr>
                        <a:t>Vallonia excentrica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459583730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Vertigo substriata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12,07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9,68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17,14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2,63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104010515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Vertigo pusilla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24,32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19,35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47,54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11,11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15,71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5,71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20,73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7,89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449259619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Merdigera obscura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4,76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103147759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Columella edentula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20,27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29,03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8,20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13,56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31,25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10,98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10,53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18,18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11,11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449284804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Cochlodina laminata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16,67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2,44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3,64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4,76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406066591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Cochlodina orthostoma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1,22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300245094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Clausilia cruciata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43,06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25,71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1204730362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Clausilia dubia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70542081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Ruthenica filograna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2,63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842960114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Macrogastra plicatula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6,10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7,27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4,76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415756967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Schoolbook" panose="02040604050505020304" pitchFamily="18" charset="0"/>
                        </a:rPr>
                        <a:t>Macrogastra latestriata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655276901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Bulgarica cana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1,22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15,79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1,59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048669061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Punctum pygmaeum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9,68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11,48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5,56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5,08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5,71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2,08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14,63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3,64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1426207854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Discus ruderatus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3,23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3,28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6,94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8,57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4,88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5,26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1,82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258563742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Vitrea crystallina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3,28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10,42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1,82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4,76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66435998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Aegopinella pura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13,56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5,26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19555840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Nesovitrea petronella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6,10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218137112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Nesovitrea hammonis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15,52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1,69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2,44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5,26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10,91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9,52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58818751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Vitrina pellucida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10,34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1,69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1,22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562847882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31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Zonitoides nitidus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12,16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9,84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68064963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Euconulus fulvus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20,69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12,90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6,56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1,69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4,29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2,08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3,66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7,89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1,59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322483371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Helix pomatia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549485853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Fruticicola fruticum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3,23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1,43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2,86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2,08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5,26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5,45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2610777790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Perforatella bidentata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2,70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2,63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1,82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1,59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401447850"/>
                  </a:ext>
                </a:extLst>
              </a:tr>
              <a:tr h="2825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Pseudotrichia  rubiginosa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1598764996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Euomphalia strigella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1,72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7,27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854381657"/>
                  </a:ext>
                </a:extLst>
              </a:tr>
              <a:tr h="1643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38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Arion subfuscus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1,39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1,22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b"/>
                </a:tc>
                <a:extLst>
                  <a:ext uri="{0D108BD9-81ED-4DB2-BD59-A6C34878D82A}">
                    <a16:rowId xmlns:a16="http://schemas.microsoft.com/office/drawing/2014/main" val="4260590700"/>
                  </a:ext>
                </a:extLst>
              </a:tr>
              <a:tr h="16439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Итого видов 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entury Schoolbook" panose="020406040505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Schoolbook" panose="02040604050505020304" pitchFamily="18" charset="0"/>
                        </a:rPr>
                        <a:t>18</a:t>
                      </a:r>
                      <a:endParaRPr lang="ru-RU" sz="10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1" marR="33851" marT="0" marB="0" anchor="ctr"/>
                </a:tc>
                <a:extLst>
                  <a:ext uri="{0D108BD9-81ED-4DB2-BD59-A6C34878D82A}">
                    <a16:rowId xmlns:a16="http://schemas.microsoft.com/office/drawing/2014/main" val="573293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8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Разделы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717" y="1599873"/>
            <a:ext cx="10988566" cy="43513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entury Schoolbook" panose="02040604050505020304" pitchFamily="18" charset="0"/>
              </a:rPr>
              <a:t>Титульный </a:t>
            </a:r>
            <a:r>
              <a:rPr lang="ru-RU" sz="3200" b="1" dirty="0">
                <a:latin typeface="Century Schoolbook" panose="02040604050505020304" pitchFamily="18" charset="0"/>
              </a:rPr>
              <a:t>лист, </a:t>
            </a:r>
          </a:p>
          <a:p>
            <a:r>
              <a:rPr lang="ru-RU" sz="3200" b="1" dirty="0">
                <a:latin typeface="Century Schoolbook" panose="02040604050505020304" pitchFamily="18" charset="0"/>
              </a:rPr>
              <a:t>Оглавление, </a:t>
            </a:r>
          </a:p>
          <a:p>
            <a:r>
              <a:rPr lang="ru-RU" sz="3200" b="1" dirty="0">
                <a:latin typeface="Century Schoolbook" panose="02040604050505020304" pitchFamily="18" charset="0"/>
              </a:rPr>
              <a:t>Введение, </a:t>
            </a:r>
          </a:p>
          <a:p>
            <a:r>
              <a:rPr lang="ru-RU" sz="3200" b="1" dirty="0">
                <a:latin typeface="Century Schoolbook" panose="02040604050505020304" pitchFamily="18" charset="0"/>
              </a:rPr>
              <a:t>Материал и методы </a:t>
            </a:r>
            <a:r>
              <a:rPr lang="ru-RU" sz="3200" b="1" dirty="0" smtClean="0">
                <a:latin typeface="Century Schoolbook" panose="02040604050505020304" pitchFamily="18" charset="0"/>
              </a:rPr>
              <a:t>исследования, </a:t>
            </a:r>
            <a:endParaRPr lang="ru-RU" sz="3200" b="1" dirty="0">
              <a:latin typeface="Century Schoolbook" panose="02040604050505020304" pitchFamily="18" charset="0"/>
            </a:endParaRPr>
          </a:p>
          <a:p>
            <a:r>
              <a:rPr lang="ru-RU" sz="3200" b="1" dirty="0">
                <a:latin typeface="Century Schoolbook" panose="02040604050505020304" pitchFamily="18" charset="0"/>
              </a:rPr>
              <a:t>Результаты исследования и их обсуждение, </a:t>
            </a:r>
          </a:p>
          <a:p>
            <a:r>
              <a:rPr lang="ru-RU" sz="3200" b="1" dirty="0">
                <a:latin typeface="Century Schoolbook" panose="02040604050505020304" pitchFamily="18" charset="0"/>
              </a:rPr>
              <a:t>Заключение, </a:t>
            </a:r>
          </a:p>
          <a:p>
            <a:r>
              <a:rPr lang="ru-RU" sz="3200" b="1" dirty="0">
                <a:latin typeface="Century Schoolbook" panose="02040604050505020304" pitchFamily="18" charset="0"/>
              </a:rPr>
              <a:t>Список литературы, </a:t>
            </a:r>
          </a:p>
          <a:p>
            <a:r>
              <a:rPr lang="ru-RU" sz="3200" b="1" dirty="0">
                <a:latin typeface="Century Schoolbook" panose="02040604050505020304" pitchFamily="18" charset="0"/>
              </a:rPr>
              <a:t>Приложение (при необходимости)</a:t>
            </a: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22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0448" y="112657"/>
            <a:ext cx="10515600" cy="6911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Кластерный анализ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914181"/>
            <a:ext cx="9097962" cy="5818188"/>
          </a:xfrm>
        </p:spPr>
      </p:pic>
    </p:spTree>
    <p:extLst>
      <p:ext uri="{BB962C8B-B14F-4D97-AF65-F5344CB8AC3E}">
        <p14:creationId xmlns:p14="http://schemas.microsoft.com/office/powerpoint/2010/main" val="17309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7829"/>
            <a:ext cx="10515600" cy="1085303"/>
          </a:xfrm>
        </p:spPr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Анализ данных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981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Century Schoolbook" panose="02040604050505020304" pitchFamily="18" charset="0"/>
              </a:rPr>
              <a:t>Также в разделе «Результаты следует дать логическую оценку полученных данных: </a:t>
            </a: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В </a:t>
            </a:r>
            <a:r>
              <a:rPr lang="ru-RU" sz="3200" b="1" dirty="0">
                <a:latin typeface="Century Schoolbook" panose="02040604050505020304" pitchFamily="18" charset="0"/>
              </a:rPr>
              <a:t>связи с чем </a:t>
            </a:r>
            <a:r>
              <a:rPr lang="ru-RU" sz="3200" dirty="0">
                <a:latin typeface="Century Schoolbook" panose="02040604050505020304" pitchFamily="18" charset="0"/>
              </a:rPr>
              <a:t>получены именно эти данные?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Какие </a:t>
            </a:r>
            <a:r>
              <a:rPr lang="ru-RU" sz="3200" b="1" dirty="0">
                <a:latin typeface="Century Schoolbook" panose="02040604050505020304" pitchFamily="18" charset="0"/>
              </a:rPr>
              <a:t>факторы </a:t>
            </a:r>
            <a:r>
              <a:rPr lang="ru-RU" sz="3200" dirty="0">
                <a:latin typeface="Century Schoolbook" panose="02040604050505020304" pitchFamily="18" charset="0"/>
              </a:rPr>
              <a:t>на них повлияли</a:t>
            </a:r>
            <a:r>
              <a:rPr lang="ru-RU" sz="3200" dirty="0" smtClean="0">
                <a:latin typeface="Century Schoolbook" panose="02040604050505020304" pitchFamily="18" charset="0"/>
              </a:rPr>
              <a:t>? </a:t>
            </a: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Сопоставить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ваши данные со сходными исследованиями (при их наличии). </a:t>
            </a:r>
          </a:p>
        </p:txBody>
      </p:sp>
    </p:spTree>
    <p:extLst>
      <p:ext uri="{BB962C8B-B14F-4D97-AF65-F5344CB8AC3E}">
        <p14:creationId xmlns:p14="http://schemas.microsoft.com/office/powerpoint/2010/main" val="35686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7471"/>
            <a:ext cx="10515600" cy="896116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Заключение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7841" y="1517268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Следующим этапом подготовки работы является формулировка заключения или выводов.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Пункты </a:t>
            </a:r>
            <a:r>
              <a:rPr lang="ru-RU" sz="3200" dirty="0">
                <a:latin typeface="Century Schoolbook" panose="02040604050505020304" pitchFamily="18" charset="0"/>
              </a:rPr>
              <a:t>заключения </a:t>
            </a:r>
            <a:r>
              <a:rPr lang="ru-RU" sz="3200" dirty="0" smtClean="0">
                <a:latin typeface="Century Schoolbook" panose="02040604050505020304" pitchFamily="18" charset="0"/>
              </a:rPr>
              <a:t>чаще всего формируются </a:t>
            </a:r>
            <a:r>
              <a:rPr lang="ru-RU" sz="3200" dirty="0">
                <a:latin typeface="Century Schoolbook" panose="02040604050505020304" pitchFamily="18" charset="0"/>
              </a:rPr>
              <a:t>в соответствии с задачами исследования</a:t>
            </a:r>
            <a:r>
              <a:rPr lang="ru-RU" sz="3200" dirty="0" smtClean="0">
                <a:latin typeface="Century Schoolbook" panose="02040604050505020304" pitchFamily="18" charset="0"/>
              </a:rPr>
              <a:t>.</a:t>
            </a: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Желательно совпадение количества задач и пунктов заключения</a:t>
            </a: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Однако вполне допустимо, если пунктов заключения будет больше.</a:t>
            </a:r>
            <a:endParaRPr lang="ru-RU" sz="3200" dirty="0">
              <a:latin typeface="Century Schoolbook" panose="02040604050505020304" pitchFamily="18" charset="0"/>
            </a:endParaRP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3054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Введение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779" y="1280784"/>
            <a:ext cx="11587655" cy="4351338"/>
          </a:xfrm>
        </p:spPr>
        <p:txBody>
          <a:bodyPr>
            <a:noAutofit/>
          </a:bodyPr>
          <a:lstStyle/>
          <a:p>
            <a:pPr algn="just"/>
            <a:r>
              <a:rPr lang="ru-RU" sz="3000" dirty="0">
                <a:latin typeface="Century Schoolbook" panose="02040604050505020304" pitchFamily="18" charset="0"/>
              </a:rPr>
              <a:t>Раздел «</a:t>
            </a:r>
            <a:r>
              <a:rPr lang="ru-RU" sz="3000" b="1" dirty="0">
                <a:latin typeface="Century Schoolbook" panose="02040604050505020304" pitchFamily="18" charset="0"/>
              </a:rPr>
              <a:t>Введение</a:t>
            </a:r>
            <a:r>
              <a:rPr lang="ru-RU" sz="3000" dirty="0">
                <a:latin typeface="Century Schoolbook" panose="02040604050505020304" pitchFamily="18" charset="0"/>
              </a:rPr>
              <a:t>» формируется на завершающем этапе написания работы. </a:t>
            </a:r>
            <a:endParaRPr lang="ru-RU" sz="30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000" dirty="0" smtClean="0">
                <a:latin typeface="Century Schoolbook" panose="02040604050505020304" pitchFamily="18" charset="0"/>
              </a:rPr>
              <a:t>В </a:t>
            </a:r>
            <a:r>
              <a:rPr lang="ru-RU" sz="3000" dirty="0">
                <a:latin typeface="Century Schoolbook" panose="02040604050505020304" pitchFamily="18" charset="0"/>
              </a:rPr>
              <a:t>нем дается </a:t>
            </a:r>
            <a:r>
              <a:rPr lang="ru-RU" sz="3000" b="1" dirty="0">
                <a:latin typeface="Century Schoolbook" panose="02040604050505020304" pitchFamily="18" charset="0"/>
              </a:rPr>
              <a:t>краткая</a:t>
            </a:r>
            <a:r>
              <a:rPr lang="ru-RU" sz="3000" dirty="0">
                <a:latin typeface="Century Schoolbook" panose="02040604050505020304" pitchFamily="18" charset="0"/>
              </a:rPr>
              <a:t> (не более 1,5 страниц) </a:t>
            </a:r>
            <a:r>
              <a:rPr lang="ru-RU" sz="3000" b="1" dirty="0">
                <a:latin typeface="Century Schoolbook" panose="02040604050505020304" pitchFamily="18" charset="0"/>
              </a:rPr>
              <a:t>информация</a:t>
            </a:r>
            <a:r>
              <a:rPr lang="ru-RU" sz="3000" dirty="0">
                <a:latin typeface="Century Schoolbook" panose="02040604050505020304" pitchFamily="18" charset="0"/>
              </a:rPr>
              <a:t> об актуальности выбранной темы, ее новизны</a:t>
            </a:r>
            <a:r>
              <a:rPr lang="ru-RU" sz="3000" dirty="0" smtClean="0">
                <a:latin typeface="Century Schoolbook" panose="02040604050505020304" pitchFamily="18" charset="0"/>
              </a:rPr>
              <a:t>, а также </a:t>
            </a:r>
            <a:r>
              <a:rPr lang="ru-RU" sz="3000" dirty="0">
                <a:latin typeface="Century Schoolbook" panose="02040604050505020304" pitchFamily="18" charset="0"/>
              </a:rPr>
              <a:t>краткая, тезисная история </a:t>
            </a:r>
            <a:r>
              <a:rPr lang="ru-RU" sz="3000" dirty="0" smtClean="0">
                <a:latin typeface="Century Schoolbook" panose="02040604050505020304" pitchFamily="18" charset="0"/>
              </a:rPr>
              <a:t>изучения </a:t>
            </a:r>
            <a:r>
              <a:rPr lang="ru-RU" sz="3000" dirty="0">
                <a:latin typeface="Century Schoolbook" panose="02040604050505020304" pitchFamily="18" charset="0"/>
              </a:rPr>
              <a:t>близких </a:t>
            </a:r>
            <a:r>
              <a:rPr lang="ru-RU" sz="3000" dirty="0" smtClean="0">
                <a:latin typeface="Century Schoolbook" panose="02040604050505020304" pitchFamily="18" charset="0"/>
              </a:rPr>
              <a:t>тем. </a:t>
            </a:r>
          </a:p>
          <a:p>
            <a:pPr algn="just"/>
            <a:r>
              <a:rPr lang="ru-RU" sz="3000" dirty="0" smtClean="0">
                <a:latin typeface="Century Schoolbook" panose="02040604050505020304" pitchFamily="18" charset="0"/>
              </a:rPr>
              <a:t>Во введение необходимо </a:t>
            </a:r>
            <a:r>
              <a:rPr lang="ru-RU" sz="3000" dirty="0">
                <a:latin typeface="Century Schoolbook" panose="02040604050505020304" pitchFamily="18" charset="0"/>
              </a:rPr>
              <a:t>указать </a:t>
            </a:r>
            <a:r>
              <a:rPr lang="ru-RU" sz="3000" b="1" dirty="0" smtClean="0">
                <a:latin typeface="Century Schoolbook" panose="02040604050505020304" pitchFamily="18" charset="0"/>
              </a:rPr>
              <a:t>области применения результатов</a:t>
            </a:r>
            <a:r>
              <a:rPr lang="ru-RU" sz="3000" dirty="0" smtClean="0">
                <a:latin typeface="Century Schoolbook" panose="02040604050505020304" pitchFamily="18" charset="0"/>
              </a:rPr>
              <a:t> исследования </a:t>
            </a:r>
            <a:r>
              <a:rPr lang="ru-RU" sz="3000" dirty="0">
                <a:latin typeface="Century Schoolbook" panose="02040604050505020304" pitchFamily="18" charset="0"/>
              </a:rPr>
              <a:t>(где и для чего они </a:t>
            </a:r>
            <a:r>
              <a:rPr lang="ru-RU" sz="3000" dirty="0" smtClean="0">
                <a:latin typeface="Century Schoolbook" panose="02040604050505020304" pitchFamily="18" charset="0"/>
              </a:rPr>
              <a:t>могут </a:t>
            </a:r>
            <a:r>
              <a:rPr lang="ru-RU" sz="3000" dirty="0">
                <a:latin typeface="Century Schoolbook" panose="02040604050505020304" pitchFamily="18" charset="0"/>
              </a:rPr>
              <a:t>быть полезны: для обучения учащихся, работе тех или иных учреждений, решения тех или иных проблем и т.д.).</a:t>
            </a:r>
          </a:p>
          <a:p>
            <a:pPr algn="just"/>
            <a:r>
              <a:rPr lang="ru-RU" sz="3000" dirty="0" smtClean="0">
                <a:latin typeface="Century Schoolbook" panose="02040604050505020304" pitchFamily="18" charset="0"/>
              </a:rPr>
              <a:t>Также в конце данного раздела принято помещать </a:t>
            </a:r>
            <a:r>
              <a:rPr lang="ru-RU" sz="3000" b="1" dirty="0" smtClean="0">
                <a:latin typeface="Century Schoolbook" panose="02040604050505020304" pitchFamily="18" charset="0"/>
              </a:rPr>
              <a:t>цель и задачи исследования</a:t>
            </a:r>
            <a:r>
              <a:rPr lang="ru-RU" sz="3000" dirty="0" smtClean="0">
                <a:latin typeface="Century Schoolbook" panose="02040604050505020304" pitchFamily="18" charset="0"/>
              </a:rPr>
              <a:t>.</a:t>
            </a:r>
            <a:endParaRPr lang="ru-RU" sz="30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11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Название работы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844048" cy="4351338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>
                <a:latin typeface="Century Schoolbook" panose="02040604050505020304" pitchFamily="18" charset="0"/>
              </a:rPr>
              <a:t>После подготовки </a:t>
            </a:r>
            <a:r>
              <a:rPr lang="ru-RU" sz="3600" dirty="0">
                <a:latin typeface="Century Schoolbook" panose="02040604050505020304" pitchFamily="18" charset="0"/>
              </a:rPr>
              <a:t>всего текста работы формулируется окончательный вариант названия работы для титульного листа. </a:t>
            </a:r>
            <a:endParaRPr lang="ru-RU" sz="36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Название </a:t>
            </a:r>
            <a:r>
              <a:rPr lang="ru-RU" sz="3600" b="1" dirty="0">
                <a:latin typeface="Century Schoolbook" panose="02040604050505020304" pitchFamily="18" charset="0"/>
              </a:rPr>
              <a:t>должно </a:t>
            </a:r>
            <a:r>
              <a:rPr lang="ru-RU" sz="3600" dirty="0">
                <a:latin typeface="Century Schoolbook" panose="02040604050505020304" pitchFamily="18" charset="0"/>
              </a:rPr>
              <a:t>быть своеобразным слоганом. </a:t>
            </a:r>
            <a:endParaRPr lang="ru-RU" sz="36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Оно </a:t>
            </a:r>
            <a:r>
              <a:rPr lang="ru-RU" sz="3600" b="1" dirty="0">
                <a:latin typeface="Century Schoolbook" panose="02040604050505020304" pitchFamily="18" charset="0"/>
              </a:rPr>
              <a:t>должно быть четким и звучным</a:t>
            </a:r>
            <a:r>
              <a:rPr lang="ru-RU" sz="3600" dirty="0">
                <a:latin typeface="Century Schoolbook" panose="02040604050505020304" pitchFamily="18" charset="0"/>
              </a:rPr>
              <a:t>, отражать проблему, решаемую в ходе исследования.</a:t>
            </a: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28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12134"/>
            <a:ext cx="10515600" cy="851338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Примеры названий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685" y="1352658"/>
            <a:ext cx="11432627" cy="5205797"/>
          </a:xfrm>
        </p:spPr>
        <p:txBody>
          <a:bodyPr>
            <a:noAutofit/>
          </a:bodyPr>
          <a:lstStyle/>
          <a:p>
            <a:pPr algn="just"/>
            <a:r>
              <a:rPr lang="ru-RU" sz="3000" b="1" dirty="0" smtClean="0">
                <a:latin typeface="Century Schoolbook" panose="02040604050505020304" pitchFamily="18" charset="0"/>
              </a:rPr>
              <a:t>Структура</a:t>
            </a:r>
            <a:r>
              <a:rPr lang="ru-RU" sz="3000" dirty="0" smtClean="0">
                <a:latin typeface="Century Schoolbook" panose="02040604050505020304" pitchFamily="18" charset="0"/>
              </a:rPr>
              <a:t> сообществ лишайников лишайники г. Браслав.</a:t>
            </a:r>
            <a:endParaRPr lang="ru-RU" sz="30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000" b="1" dirty="0" smtClean="0">
                <a:latin typeface="Century Schoolbook" panose="02040604050505020304" pitchFamily="18" charset="0"/>
              </a:rPr>
              <a:t>Воздействие</a:t>
            </a:r>
            <a:r>
              <a:rPr lang="ru-RU" sz="3000" dirty="0" smtClean="0">
                <a:latin typeface="Century Schoolbook" panose="02040604050505020304" pitchFamily="18" charset="0"/>
              </a:rPr>
              <a:t> ультразвуковых волн на структуру кристалла соли.</a:t>
            </a:r>
          </a:p>
          <a:p>
            <a:pPr algn="just"/>
            <a:r>
              <a:rPr lang="ru-RU" sz="3000" b="1" dirty="0" smtClean="0">
                <a:latin typeface="Century Schoolbook" panose="02040604050505020304" pitchFamily="18" charset="0"/>
              </a:rPr>
              <a:t>Разработка</a:t>
            </a:r>
            <a:r>
              <a:rPr lang="ru-RU" sz="3000" dirty="0" smtClean="0">
                <a:latin typeface="Century Schoolbook" panose="02040604050505020304" pitchFamily="18" charset="0"/>
              </a:rPr>
              <a:t> микробного препарата для утилизации пластиковых отходов</a:t>
            </a:r>
          </a:p>
          <a:p>
            <a:pPr algn="just"/>
            <a:r>
              <a:rPr lang="ru-RU" sz="3000" b="1" dirty="0" smtClean="0">
                <a:latin typeface="Century Schoolbook" panose="02040604050505020304" pitchFamily="18" charset="0"/>
              </a:rPr>
              <a:t>Оценка</a:t>
            </a:r>
            <a:r>
              <a:rPr lang="ru-RU" sz="3000" dirty="0" smtClean="0">
                <a:latin typeface="Century Schoolbook" panose="02040604050505020304" pitchFamily="18" charset="0"/>
              </a:rPr>
              <a:t> </a:t>
            </a:r>
            <a:r>
              <a:rPr lang="ru-RU" sz="3000" dirty="0">
                <a:latin typeface="Century Schoolbook" panose="02040604050505020304" pitchFamily="18" charset="0"/>
              </a:rPr>
              <a:t>эффективного использования метода </a:t>
            </a:r>
            <a:r>
              <a:rPr lang="ru-RU" sz="3000" dirty="0" err="1">
                <a:latin typeface="Century Schoolbook" panose="02040604050505020304" pitchFamily="18" charset="0"/>
              </a:rPr>
              <a:t>вермикультуры</a:t>
            </a:r>
            <a:r>
              <a:rPr lang="ru-RU" sz="3000" dirty="0">
                <a:latin typeface="Century Schoolbook" panose="02040604050505020304" pitchFamily="18" charset="0"/>
              </a:rPr>
              <a:t> для утилизации школьного мусора природного </a:t>
            </a:r>
            <a:r>
              <a:rPr lang="ru-RU" sz="3000" dirty="0" smtClean="0">
                <a:latin typeface="Century Schoolbook" panose="02040604050505020304" pitchFamily="18" charset="0"/>
              </a:rPr>
              <a:t>происхождения</a:t>
            </a:r>
          </a:p>
          <a:p>
            <a:pPr algn="just"/>
            <a:r>
              <a:rPr lang="ru-RU" sz="3000" b="1" dirty="0">
                <a:latin typeface="Century Schoolbook" panose="02040604050505020304" pitchFamily="18" charset="0"/>
              </a:rPr>
              <a:t>Результаты</a:t>
            </a:r>
            <a:r>
              <a:rPr lang="ru-RU" sz="3000" dirty="0">
                <a:latin typeface="Century Schoolbook" panose="02040604050505020304" pitchFamily="18" charset="0"/>
              </a:rPr>
              <a:t> исследования популяций барсука (</a:t>
            </a:r>
            <a:r>
              <a:rPr lang="ru-RU" sz="3000" dirty="0" err="1">
                <a:latin typeface="Century Schoolbook" panose="02040604050505020304" pitchFamily="18" charset="0"/>
              </a:rPr>
              <a:t>Meles</a:t>
            </a:r>
            <a:r>
              <a:rPr lang="ru-RU" sz="3000" dirty="0">
                <a:latin typeface="Century Schoolbook" panose="02040604050505020304" pitchFamily="18" charset="0"/>
              </a:rPr>
              <a:t> </a:t>
            </a:r>
            <a:r>
              <a:rPr lang="ru-RU" sz="3000" dirty="0" err="1">
                <a:latin typeface="Century Schoolbook" panose="02040604050505020304" pitchFamily="18" charset="0"/>
              </a:rPr>
              <a:t>meles</a:t>
            </a:r>
            <a:r>
              <a:rPr lang="ru-RU" sz="3000" dirty="0">
                <a:latin typeface="Century Schoolbook" panose="02040604050505020304" pitchFamily="18" charset="0"/>
              </a:rPr>
              <a:t> L.) в естественных условиях обитания на </a:t>
            </a:r>
            <a:r>
              <a:rPr lang="ru-RU" sz="3000" dirty="0" err="1" smtClean="0">
                <a:latin typeface="Century Schoolbook" panose="02040604050505020304" pitchFamily="18" charset="0"/>
              </a:rPr>
              <a:t>Осиповщине</a:t>
            </a:r>
            <a:r>
              <a:rPr lang="ru-RU" sz="3000" dirty="0" smtClean="0">
                <a:latin typeface="Century Schoolbook" panose="02040604050505020304" pitchFamily="18" charset="0"/>
              </a:rPr>
              <a:t>.</a:t>
            </a:r>
          </a:p>
          <a:p>
            <a:pPr algn="just"/>
            <a:endParaRPr lang="ru-RU" sz="30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00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886" y="2709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Не совсем </a:t>
            </a:r>
            <a:r>
              <a:rPr lang="ru-RU" b="1" dirty="0" smtClean="0">
                <a:latin typeface="Century Schoolbook" panose="02040604050505020304" pitchFamily="18" charset="0"/>
              </a:rPr>
              <a:t>удачные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062" y="1352660"/>
            <a:ext cx="11301248" cy="5505340"/>
          </a:xfrm>
        </p:spPr>
        <p:txBody>
          <a:bodyPr>
            <a:noAutofit/>
          </a:bodyPr>
          <a:lstStyle/>
          <a:p>
            <a:pPr algn="just"/>
            <a:r>
              <a:rPr lang="ru-RU" sz="3200" dirty="0" err="1" smtClean="0">
                <a:latin typeface="Century Schoolbook" panose="02040604050505020304" pitchFamily="18" charset="0"/>
              </a:rPr>
              <a:t>Фитоценотические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исследования лесной растительности урочища "</a:t>
            </a:r>
            <a:r>
              <a:rPr lang="ru-RU" sz="3200" dirty="0" smtClean="0">
                <a:latin typeface="Century Schoolbook" panose="02040604050505020304" pitchFamily="18" charset="0"/>
              </a:rPr>
              <a:t>Старина".</a:t>
            </a:r>
            <a:endParaRPr lang="en-US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Через развитие коммуникативного навыка к успешной социализации </a:t>
            </a:r>
            <a:r>
              <a:rPr lang="ru-RU" sz="3200" dirty="0" smtClean="0">
                <a:latin typeface="Century Schoolbook" panose="02040604050505020304" pitchFamily="18" charset="0"/>
              </a:rPr>
              <a:t>подростка.</a:t>
            </a:r>
            <a:endParaRPr lang="ru-RU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Свойства газообразных продуктов перегонки нефти в условиях повышенных температур и давления, способные вызывать коррозионные процессы.</a:t>
            </a:r>
          </a:p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Кофе – любимый напиток?!</a:t>
            </a:r>
            <a:endParaRPr lang="en-US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Братья наши меньшие. </a:t>
            </a:r>
            <a:endParaRPr lang="en-US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экологические проблемы </a:t>
            </a:r>
            <a:r>
              <a:rPr lang="en-US" sz="3200" dirty="0">
                <a:latin typeface="Century Schoolbook" panose="02040604050505020304" pitchFamily="18" charset="0"/>
              </a:rPr>
              <a:t>XXI </a:t>
            </a:r>
            <a:r>
              <a:rPr lang="ru-RU" sz="3200" dirty="0">
                <a:latin typeface="Century Schoolbook" panose="02040604050505020304" pitchFamily="18" charset="0"/>
              </a:rPr>
              <a:t>века</a:t>
            </a:r>
            <a:endParaRPr lang="en-US" sz="3200" dirty="0">
              <a:latin typeface="Century Schoolbook" panose="020406040505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27143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845" y="362607"/>
            <a:ext cx="10515600" cy="1132599"/>
          </a:xfrm>
        </p:spPr>
        <p:txBody>
          <a:bodyPr/>
          <a:lstStyle/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Оформление и форматирование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835" y="1652862"/>
            <a:ext cx="10917620" cy="4385331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Важной частью окончательной подготовки работы является ее форматирование в соответствии с требованиями.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Требования по форматированию находятся в информационном письме</a:t>
            </a:r>
          </a:p>
          <a:p>
            <a:pPr marL="0" indent="0" algn="just">
              <a:buNone/>
            </a:pPr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72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952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Оформление и форматирование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Century Schoolbook" panose="02040604050505020304" pitchFamily="18" charset="0"/>
              </a:rPr>
              <a:t>1. </a:t>
            </a:r>
            <a:r>
              <a:rPr lang="ru-RU" sz="3200" dirty="0">
                <a:latin typeface="Century Schoolbook" panose="02040604050505020304" pitchFamily="18" charset="0"/>
              </a:rPr>
              <a:t>Выравнивание текста по ширине</a:t>
            </a:r>
          </a:p>
          <a:p>
            <a:pPr marL="0" indent="0" algn="just">
              <a:buNone/>
            </a:pPr>
            <a:r>
              <a:rPr lang="ru-RU" sz="3200" dirty="0">
                <a:latin typeface="Century Schoolbook" panose="02040604050505020304" pitchFamily="18" charset="0"/>
              </a:rPr>
              <a:t>2. Наличие абзацного отступа</a:t>
            </a:r>
          </a:p>
          <a:p>
            <a:pPr marL="0" indent="0" algn="just">
              <a:buNone/>
            </a:pPr>
            <a:r>
              <a:rPr lang="ru-RU" sz="3200" dirty="0">
                <a:latin typeface="Century Schoolbook" panose="02040604050505020304" pitchFamily="18" charset="0"/>
              </a:rPr>
              <a:t>3. Начало каждого крупного раздела (Введение, Результаты, Заключение и т.д.) с новой страницы</a:t>
            </a:r>
            <a:r>
              <a:rPr lang="ru-RU" sz="3200" dirty="0" smtClean="0">
                <a:latin typeface="Century Schoolbook" panose="02040604050505020304" pitchFamily="18" charset="0"/>
              </a:rPr>
              <a:t>.</a:t>
            </a:r>
            <a:endParaRPr lang="ru-RU" sz="3200" dirty="0">
              <a:latin typeface="Century Schoolbook" panose="02040604050505020304" pitchFamily="18" charset="0"/>
            </a:endParaRPr>
          </a:p>
          <a:p>
            <a:pPr marL="0" indent="0" algn="just">
              <a:buNone/>
            </a:pPr>
            <a:r>
              <a:rPr lang="ru-RU" sz="3200" dirty="0">
                <a:latin typeface="Century Schoolbook" panose="02040604050505020304" pitchFamily="18" charset="0"/>
              </a:rPr>
              <a:t>4. Оформление списка литературы и ссылок по ГОСТу.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Century Schoolbook" panose="02040604050505020304" pitchFamily="18" charset="0"/>
              </a:rPr>
              <a:t>5. Наличие подписей ко всем рисункам и таблицам.</a:t>
            </a:r>
          </a:p>
          <a:p>
            <a:pPr marL="0" indent="0" algn="just">
              <a:buNone/>
            </a:pPr>
            <a:r>
              <a:rPr lang="ru-RU" sz="3200" dirty="0" smtClean="0">
                <a:latin typeface="Century Schoolbook" panose="02040604050505020304" pitchFamily="18" charset="0"/>
              </a:rPr>
              <a:t>6. Ссылки на рисунки и таблицы в тексте.</a:t>
            </a:r>
            <a:endParaRPr lang="ru-RU" sz="3200" dirty="0">
              <a:latin typeface="Century Schoolbook" panose="020406040505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24937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869" y="236482"/>
            <a:ext cx="10515600" cy="1082127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Не игнорируйте заявку!!!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027" y="1478784"/>
            <a:ext cx="11303875" cy="468553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Century Schoolbook" panose="02040604050505020304" pitchFamily="18" charset="0"/>
              </a:rPr>
              <a:t>Форма заявки чаще всего размещена в информационном письме или сайте конференции.</a:t>
            </a:r>
          </a:p>
          <a:p>
            <a:pPr marL="0" lvl="0" indent="0" algn="just">
              <a:buNone/>
            </a:pPr>
            <a:r>
              <a:rPr lang="ru-RU" dirty="0" smtClean="0">
                <a:latin typeface="Century Schoolbook" panose="02040604050505020304" pitchFamily="18" charset="0"/>
              </a:rPr>
              <a:t>В заявке как правило в заявке указываются следующие данные:</a:t>
            </a:r>
          </a:p>
          <a:p>
            <a:pPr lvl="0" algn="just"/>
            <a:r>
              <a:rPr lang="ru-RU" b="1" dirty="0" smtClean="0">
                <a:latin typeface="Century Schoolbook" panose="02040604050505020304" pitchFamily="18" charset="0"/>
              </a:rPr>
              <a:t>Название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b="1" dirty="0">
                <a:latin typeface="Century Schoolbook" panose="02040604050505020304" pitchFamily="18" charset="0"/>
              </a:rPr>
              <a:t>работы</a:t>
            </a:r>
            <a:r>
              <a:rPr lang="ru-RU" dirty="0">
                <a:latin typeface="Century Schoolbook" panose="02040604050505020304" pitchFamily="18" charset="0"/>
              </a:rPr>
              <a:t>;</a:t>
            </a:r>
          </a:p>
          <a:p>
            <a:pPr lvl="0" algn="just"/>
            <a:r>
              <a:rPr lang="ru-RU" b="1" dirty="0" smtClean="0">
                <a:latin typeface="Century Schoolbook" panose="02040604050505020304" pitchFamily="18" charset="0"/>
              </a:rPr>
              <a:t>Фамилия</a:t>
            </a:r>
            <a:r>
              <a:rPr lang="ru-RU" b="1" dirty="0">
                <a:latin typeface="Century Schoolbook" panose="02040604050505020304" pitchFamily="18" charset="0"/>
              </a:rPr>
              <a:t>, имя отчество авторов работы</a:t>
            </a:r>
            <a:r>
              <a:rPr lang="ru-RU" dirty="0">
                <a:latin typeface="Century Schoolbook" panose="02040604050505020304" pitchFamily="18" charset="0"/>
              </a:rPr>
              <a:t>, и руководителей (</a:t>
            </a:r>
            <a:r>
              <a:rPr lang="ru-RU" u="sng" dirty="0">
                <a:latin typeface="Century Schoolbook" panose="02040604050505020304" pitchFamily="18" charset="0"/>
              </a:rPr>
              <a:t>указывайте полное имя и отчество</a:t>
            </a:r>
            <a:r>
              <a:rPr lang="ru-RU" dirty="0">
                <a:latin typeface="Century Schoolbook" panose="02040604050505020304" pitchFamily="18" charset="0"/>
              </a:rPr>
              <a:t>, для их корректного объявления в процессе работы конференции и выдачи сертификатов об участии);</a:t>
            </a:r>
          </a:p>
          <a:p>
            <a:pPr lvl="0" algn="just"/>
            <a:r>
              <a:rPr lang="ru-RU" b="1" u="sng" dirty="0">
                <a:latin typeface="Century Schoolbook" panose="02040604050505020304" pitchFamily="18" charset="0"/>
              </a:rPr>
              <a:t>Полное название учреждения образования</a:t>
            </a:r>
            <a:r>
              <a:rPr lang="ru-RU" dirty="0">
                <a:latin typeface="Century Schoolbook" panose="02040604050505020304" pitchFamily="18" charset="0"/>
              </a:rPr>
              <a:t>, где учатся и работают автор и </a:t>
            </a:r>
            <a:r>
              <a:rPr lang="ru-RU" dirty="0" smtClean="0">
                <a:latin typeface="Century Schoolbook" panose="02040604050505020304" pitchFamily="18" charset="0"/>
              </a:rPr>
              <a:t>руководитель.</a:t>
            </a:r>
            <a:endParaRPr lang="ru-RU" dirty="0">
              <a:latin typeface="Century Schoolbook" panose="02040604050505020304" pitchFamily="18" charset="0"/>
            </a:endParaRPr>
          </a:p>
          <a:p>
            <a:pPr algn="just"/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3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0904" y="349359"/>
            <a:ext cx="10515600" cy="53350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Разделы </a:t>
            </a:r>
            <a:r>
              <a:rPr lang="ru-RU" b="1" dirty="0" smtClean="0">
                <a:latin typeface="Century Schoolbook" panose="02040604050505020304" pitchFamily="18" charset="0"/>
              </a:rPr>
              <a:t>работы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3420" y="1277007"/>
            <a:ext cx="6274677" cy="4899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Century Schoolbook" panose="02040604050505020304" pitchFamily="18" charset="0"/>
              </a:rPr>
              <a:t>Очередность в тексте: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Титульный лист,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Оглавление,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Введение,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Материал </a:t>
            </a:r>
            <a:r>
              <a:rPr lang="ru-RU" dirty="0">
                <a:latin typeface="Century Schoolbook" panose="02040604050505020304" pitchFamily="18" charset="0"/>
              </a:rPr>
              <a:t>и </a:t>
            </a:r>
            <a:r>
              <a:rPr lang="ru-RU" dirty="0" smtClean="0">
                <a:latin typeface="Century Schoolbook" panose="02040604050505020304" pitchFamily="18" charset="0"/>
              </a:rPr>
              <a:t>методы,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Результаты исследования,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Заключение,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Список литературы,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Приложение.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23992" y="1277007"/>
            <a:ext cx="52262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Century Schoolbook" panose="02040604050505020304" pitchFamily="18" charset="0"/>
              </a:rPr>
              <a:t>Порядок подготовки:</a:t>
            </a:r>
            <a:endParaRPr lang="ru-RU" b="1" dirty="0">
              <a:latin typeface="Century Schoolbook" panose="02040604050505020304" pitchFamily="18" charset="0"/>
            </a:endParaRPr>
          </a:p>
          <a:p>
            <a:r>
              <a:rPr lang="ru-RU" dirty="0" smtClean="0">
                <a:latin typeface="Century Schoolbook" panose="02040604050505020304" pitchFamily="18" charset="0"/>
              </a:rPr>
              <a:t>Материал </a:t>
            </a:r>
            <a:r>
              <a:rPr lang="ru-RU" dirty="0">
                <a:latin typeface="Century Schoolbook" panose="02040604050505020304" pitchFamily="18" charset="0"/>
              </a:rPr>
              <a:t>и </a:t>
            </a:r>
            <a:r>
              <a:rPr lang="ru-RU" dirty="0" smtClean="0">
                <a:latin typeface="Century Schoolbook" panose="02040604050505020304" pitchFamily="18" charset="0"/>
              </a:rPr>
              <a:t>методы,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Результаты исследования,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Заключение,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Введение, </a:t>
            </a:r>
            <a:endParaRPr lang="ru-RU" dirty="0">
              <a:latin typeface="Century Schoolbook" panose="02040604050505020304" pitchFamily="18" charset="0"/>
            </a:endParaRPr>
          </a:p>
          <a:p>
            <a:r>
              <a:rPr lang="ru-RU" dirty="0" smtClean="0">
                <a:latin typeface="Century Schoolbook" panose="02040604050505020304" pitchFamily="18" charset="0"/>
              </a:rPr>
              <a:t>Оглавление, </a:t>
            </a:r>
          </a:p>
          <a:p>
            <a:r>
              <a:rPr lang="ru-RU" dirty="0" smtClean="0">
                <a:latin typeface="Century Schoolbook" panose="02040604050505020304" pitchFamily="18" charset="0"/>
              </a:rPr>
              <a:t>Титульный лист.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50826" y="5424891"/>
            <a:ext cx="729943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литературы формируется во время всего периода написания работы.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606" y="737803"/>
            <a:ext cx="10765221" cy="5489575"/>
          </a:xfrm>
        </p:spPr>
        <p:txBody>
          <a:bodyPr>
            <a:noAutofit/>
          </a:bodyPr>
          <a:lstStyle/>
          <a:p>
            <a:pPr lvl="0" algn="just"/>
            <a:r>
              <a:rPr lang="ru-RU" sz="3200" b="1" dirty="0">
                <a:latin typeface="Century Schoolbook" panose="02040604050505020304" pitchFamily="18" charset="0"/>
              </a:rPr>
              <a:t>Секция</a:t>
            </a:r>
            <a:r>
              <a:rPr lang="ru-RU" sz="3200" dirty="0">
                <a:latin typeface="Century Schoolbook" panose="02040604050505020304" pitchFamily="18" charset="0"/>
              </a:rPr>
              <a:t>, в которой участвует работа (Иногда работа может подходить нескольким секциям. При наличии неопределенности свяжитесь с оргкомитетом, они помогут выбрать наиболее подходящую);</a:t>
            </a:r>
          </a:p>
          <a:p>
            <a:pPr lvl="0" algn="just"/>
            <a:r>
              <a:rPr lang="ru-RU" sz="3200" b="1" dirty="0">
                <a:latin typeface="Century Schoolbook" panose="02040604050505020304" pitchFamily="18" charset="0"/>
              </a:rPr>
              <a:t>Форма уч</a:t>
            </a:r>
            <a:r>
              <a:rPr lang="ru-RU" sz="3200" dirty="0">
                <a:latin typeface="Century Schoolbook" panose="02040604050505020304" pitchFamily="18" charset="0"/>
              </a:rPr>
              <a:t>астия: очное участие – выступление, стендовый доклад, участие в работе круглого стола, креативной мастерской, заочное участие. (Большинство конференций предлагают несколько вариантов, выбирайте наиболее подходящий)</a:t>
            </a:r>
          </a:p>
          <a:p>
            <a:pPr lvl="0" algn="just"/>
            <a:r>
              <a:rPr lang="ru-RU" sz="3200" b="1" dirty="0">
                <a:latin typeface="Century Schoolbook" panose="02040604050505020304" pitchFamily="18" charset="0"/>
              </a:rPr>
              <a:t>Необходимость</a:t>
            </a:r>
            <a:r>
              <a:rPr lang="ru-RU" sz="3200" dirty="0">
                <a:latin typeface="Century Schoolbook" panose="02040604050505020304" pitchFamily="18" charset="0"/>
              </a:rPr>
              <a:t> в расселении для иногородних.</a:t>
            </a: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50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870" y="43192"/>
            <a:ext cx="10515600" cy="5808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Выступление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5" y="781651"/>
            <a:ext cx="11098924" cy="4351338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Выступление и презентация строятся на несколько иных принципах, нежели сама работа.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Выступление </a:t>
            </a:r>
            <a:r>
              <a:rPr lang="ru-RU" sz="3200" dirty="0">
                <a:latin typeface="Century Schoolbook" panose="02040604050505020304" pitchFamily="18" charset="0"/>
              </a:rPr>
              <a:t>и презентация являются своеобразным отчетом о проделанном исследование.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Текст </a:t>
            </a:r>
            <a:r>
              <a:rPr lang="ru-RU" sz="3200" dirty="0">
                <a:latin typeface="Century Schoolbook" panose="02040604050505020304" pitchFamily="18" charset="0"/>
              </a:rPr>
              <a:t>выступления может не совпадать с основной работой.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Текст </a:t>
            </a:r>
            <a:r>
              <a:rPr lang="ru-RU" sz="3200" dirty="0">
                <a:latin typeface="Century Schoolbook" panose="02040604050505020304" pitchFamily="18" charset="0"/>
              </a:rPr>
              <a:t>выступления необходимо подготовить в печатном заранее и отрепетировать выступление учащихся.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Желательно </a:t>
            </a:r>
            <a:r>
              <a:rPr lang="ru-RU" sz="3200" dirty="0">
                <a:latin typeface="Century Schoolbook" panose="02040604050505020304" pitchFamily="18" charset="0"/>
              </a:rPr>
              <a:t>чтобы текст выступления готовился учащимся под руководством педагога, а не только руководителем. </a:t>
            </a:r>
            <a:endParaRPr lang="ru-RU" sz="3200" dirty="0" smtClean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1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408"/>
            <a:ext cx="10515600" cy="706930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Выступление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796" y="851338"/>
            <a:ext cx="11716407" cy="6006662"/>
          </a:xfrm>
        </p:spPr>
        <p:txBody>
          <a:bodyPr>
            <a:noAutofit/>
          </a:bodyPr>
          <a:lstStyle/>
          <a:p>
            <a:pPr algn="just"/>
            <a:r>
              <a:rPr lang="ru-RU" sz="3000" b="1" dirty="0">
                <a:latin typeface="Century Schoolbook" panose="02040604050505020304" pitchFamily="18" charset="0"/>
              </a:rPr>
              <a:t>Свободное</a:t>
            </a:r>
            <a:r>
              <a:rPr lang="ru-RU" sz="3000" dirty="0">
                <a:latin typeface="Century Schoolbook" panose="02040604050505020304" pitchFamily="18" charset="0"/>
              </a:rPr>
              <a:t> ориентирование учащегося в тексте выступление, живая, не заученная наизусть речь, значительно поднимает статус работы. </a:t>
            </a:r>
            <a:endParaRPr lang="ru-RU" sz="30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000" dirty="0" smtClean="0">
                <a:latin typeface="Century Schoolbook" panose="02040604050505020304" pitchFamily="18" charset="0"/>
              </a:rPr>
              <a:t>Чаще </a:t>
            </a:r>
            <a:r>
              <a:rPr lang="ru-RU" sz="3000" dirty="0">
                <a:latin typeface="Century Schoolbook" panose="02040604050505020304" pitchFamily="18" charset="0"/>
              </a:rPr>
              <a:t>всего регламент работы конференции предполагает выступление </a:t>
            </a:r>
            <a:r>
              <a:rPr lang="ru-RU" sz="3000" b="1" dirty="0">
                <a:latin typeface="Century Schoolbook" panose="02040604050505020304" pitchFamily="18" charset="0"/>
              </a:rPr>
              <a:t>до 7-10 минут </a:t>
            </a:r>
            <a:r>
              <a:rPr lang="ru-RU" sz="3000" dirty="0">
                <a:latin typeface="Century Schoolbook" panose="02040604050505020304" pitchFamily="18" charset="0"/>
              </a:rPr>
              <a:t>(в зависимости от конкретного мероприятия). </a:t>
            </a:r>
            <a:endParaRPr lang="ru-RU" sz="30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000" b="1" dirty="0" smtClean="0">
                <a:latin typeface="Century Schoolbook" panose="02040604050505020304" pitchFamily="18" charset="0"/>
              </a:rPr>
              <a:t>Основной </a:t>
            </a:r>
            <a:r>
              <a:rPr lang="ru-RU" sz="3000" b="1" dirty="0">
                <a:latin typeface="Century Schoolbook" panose="02040604050505020304" pitchFamily="18" charset="0"/>
              </a:rPr>
              <a:t>упор </a:t>
            </a:r>
            <a:r>
              <a:rPr lang="ru-RU" sz="3000" dirty="0">
                <a:latin typeface="Century Schoolbook" panose="02040604050505020304" pitchFamily="18" charset="0"/>
              </a:rPr>
              <a:t>в выступлении необходимо сделать на результаты исследования и методы их получения. </a:t>
            </a:r>
            <a:endParaRPr lang="ru-RU" sz="30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000" dirty="0" smtClean="0">
                <a:latin typeface="Century Schoolbook" panose="02040604050505020304" pitchFamily="18" charset="0"/>
              </a:rPr>
              <a:t>Учитывая </a:t>
            </a:r>
            <a:r>
              <a:rPr lang="ru-RU" sz="3000" dirty="0">
                <a:latin typeface="Century Schoolbook" panose="02040604050505020304" pitchFamily="18" charset="0"/>
              </a:rPr>
              <a:t>время, отведенное на выступление, объем текста выступления </a:t>
            </a:r>
            <a:r>
              <a:rPr lang="ru-RU" sz="3000" b="1" dirty="0">
                <a:latin typeface="Century Schoolbook" panose="02040604050505020304" pitchFamily="18" charset="0"/>
              </a:rPr>
              <a:t>не должен превышать 1-1,5 страниц </a:t>
            </a:r>
            <a:r>
              <a:rPr lang="ru-RU" sz="3000" dirty="0">
                <a:latin typeface="Century Schoolbook" panose="02040604050505020304" pitchFamily="18" charset="0"/>
              </a:rPr>
              <a:t>14 шрифтом. </a:t>
            </a:r>
            <a:endParaRPr lang="ru-RU" sz="30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000" b="1" dirty="0" smtClean="0">
                <a:latin typeface="Century Schoolbook" panose="02040604050505020304" pitchFamily="18" charset="0"/>
              </a:rPr>
              <a:t>Текст </a:t>
            </a:r>
            <a:r>
              <a:rPr lang="ru-RU" sz="3000" b="1" dirty="0">
                <a:latin typeface="Century Schoolbook" panose="02040604050505020304" pitchFamily="18" charset="0"/>
              </a:rPr>
              <a:t>выступления </a:t>
            </a:r>
            <a:r>
              <a:rPr lang="ru-RU" sz="3000" dirty="0">
                <a:latin typeface="Century Schoolbook" panose="02040604050505020304" pitchFamily="18" charset="0"/>
              </a:rPr>
              <a:t>желательно разбить на абзацы соотнеся каждый абзац по слайдам презентации. </a:t>
            </a:r>
          </a:p>
          <a:p>
            <a:pPr algn="just"/>
            <a:endParaRPr lang="ru-RU" sz="30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53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1053772"/>
          </a:xfrm>
        </p:spPr>
        <p:txBody>
          <a:bodyPr/>
          <a:lstStyle/>
          <a:p>
            <a:pPr algn="ctr"/>
            <a:r>
              <a:rPr lang="ru-RU" dirty="0" smtClean="0"/>
              <a:t>Презентация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93" y="1368424"/>
            <a:ext cx="11112062" cy="5048141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latin typeface="Century Schoolbook" panose="02040604050505020304" pitchFamily="18" charset="0"/>
              </a:rPr>
              <a:t>Презентация</a:t>
            </a:r>
            <a:r>
              <a:rPr lang="ru-RU" sz="3200" dirty="0">
                <a:latin typeface="Century Schoolbook" panose="02040604050505020304" pitchFamily="18" charset="0"/>
              </a:rPr>
              <a:t> является графической иллюстрацией слов выступающего и представляет графические, числовые и иные данные исследования. </a:t>
            </a:r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Презентация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b="1" dirty="0" smtClean="0">
                <a:latin typeface="Century Schoolbook" panose="02040604050505020304" pitchFamily="18" charset="0"/>
              </a:rPr>
              <a:t>дополняет</a:t>
            </a:r>
            <a:r>
              <a:rPr lang="ru-RU" sz="3200" dirty="0" smtClean="0">
                <a:latin typeface="Century Schoolbook" panose="02040604050505020304" pitchFamily="18" charset="0"/>
              </a:rPr>
              <a:t> и </a:t>
            </a:r>
            <a:r>
              <a:rPr lang="ru-RU" sz="3200" b="1" dirty="0" smtClean="0">
                <a:latin typeface="Century Schoolbook" panose="02040604050505020304" pitchFamily="18" charset="0"/>
              </a:rPr>
              <a:t>иллюстрирует</a:t>
            </a:r>
            <a:r>
              <a:rPr lang="ru-RU" sz="3200" dirty="0" smtClean="0">
                <a:latin typeface="Century Schoolbook" panose="02040604050505020304" pitchFamily="18" charset="0"/>
              </a:rPr>
              <a:t> слова выступающего.</a:t>
            </a:r>
          </a:p>
          <a:p>
            <a:pPr algn="just"/>
            <a:r>
              <a:rPr lang="ru-RU" sz="3200" b="1" dirty="0">
                <a:latin typeface="Century Schoolbook" panose="02040604050505020304" pitchFamily="18" charset="0"/>
              </a:rPr>
              <a:t>Формат презентации как правило не регламентируетс</a:t>
            </a:r>
            <a:r>
              <a:rPr lang="ru-RU" sz="3200" dirty="0">
                <a:latin typeface="Century Schoolbook" panose="02040604050505020304" pitchFamily="18" charset="0"/>
              </a:rPr>
              <a:t>я, однако существует несколько «общепринятых» </a:t>
            </a:r>
            <a:r>
              <a:rPr lang="ru-RU" sz="3200" dirty="0" smtClean="0">
                <a:latin typeface="Century Schoolbook" panose="02040604050505020304" pitchFamily="18" charset="0"/>
              </a:rPr>
              <a:t>принципо</a:t>
            </a:r>
            <a:r>
              <a:rPr lang="ru-RU" sz="3200" dirty="0">
                <a:latin typeface="Century Schoolbook" panose="02040604050505020304" pitchFamily="18" charset="0"/>
              </a:rPr>
              <a:t>в.</a:t>
            </a: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Оптимальный </a:t>
            </a:r>
            <a:r>
              <a:rPr lang="ru-RU" sz="3200" b="1" dirty="0">
                <a:latin typeface="Century Schoolbook" panose="02040604050505020304" pitchFamily="18" charset="0"/>
              </a:rPr>
              <a:t>объем презентации </a:t>
            </a:r>
            <a:r>
              <a:rPr lang="ru-RU" sz="3200" dirty="0">
                <a:latin typeface="Century Schoolbook" panose="02040604050505020304" pitchFamily="18" charset="0"/>
              </a:rPr>
              <a:t>составляет 15-25 слайдов. </a:t>
            </a:r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1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779" y="0"/>
            <a:ext cx="10862442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Century Schoolbook" panose="02040604050505020304" pitchFamily="18" charset="0"/>
              </a:rPr>
              <a:t>В составе презентации </a:t>
            </a:r>
            <a:r>
              <a:rPr lang="ru-RU" dirty="0" smtClean="0">
                <a:latin typeface="Century Schoolbook" panose="02040604050505020304" pitchFamily="18" charset="0"/>
              </a:rPr>
              <a:t>рекомендуются следующие </a:t>
            </a:r>
            <a:r>
              <a:rPr lang="ru-RU" dirty="0">
                <a:latin typeface="Century Schoolbook" panose="02040604050505020304" pitchFamily="18" charset="0"/>
              </a:rPr>
              <a:t>разделы: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1621" y="1719043"/>
            <a:ext cx="10515600" cy="3881492"/>
          </a:xfrm>
        </p:spPr>
        <p:txBody>
          <a:bodyPr>
            <a:normAutofit/>
          </a:bodyPr>
          <a:lstStyle/>
          <a:p>
            <a:pPr lvl="0" algn="just"/>
            <a:r>
              <a:rPr lang="ru-RU" sz="3200" b="1" dirty="0" smtClean="0">
                <a:latin typeface="Century Schoolbook" panose="02040604050505020304" pitchFamily="18" charset="0"/>
              </a:rPr>
              <a:t>Титульный</a:t>
            </a:r>
            <a:r>
              <a:rPr lang="ru-RU" sz="3200" dirty="0" smtClean="0">
                <a:latin typeface="Century Schoolbook" panose="02040604050505020304" pitchFamily="18" charset="0"/>
              </a:rPr>
              <a:t> слайд</a:t>
            </a:r>
            <a:r>
              <a:rPr lang="ru-RU" sz="3200" dirty="0">
                <a:latin typeface="Century Schoolbook" panose="02040604050505020304" pitchFamily="18" charset="0"/>
              </a:rPr>
              <a:t>; </a:t>
            </a:r>
          </a:p>
          <a:p>
            <a:pPr lvl="0" algn="just"/>
            <a:r>
              <a:rPr lang="ru-RU" sz="3200" b="1" dirty="0" smtClean="0">
                <a:latin typeface="Century Schoolbook" panose="02040604050505020304" pitchFamily="18" charset="0"/>
              </a:rPr>
              <a:t>Слайд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с целью и задачами;</a:t>
            </a:r>
          </a:p>
          <a:p>
            <a:pPr lvl="0" algn="just"/>
            <a:r>
              <a:rPr lang="ru-RU" sz="3200" b="1" dirty="0" smtClean="0">
                <a:latin typeface="Century Schoolbook" panose="02040604050505020304" pitchFamily="18" charset="0"/>
              </a:rPr>
              <a:t>Слайды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с методами исследования (1-3 слайда, изредка больше);</a:t>
            </a:r>
          </a:p>
          <a:p>
            <a:pPr lvl="0" algn="just"/>
            <a:r>
              <a:rPr lang="ru-RU" sz="3200" b="1" dirty="0" smtClean="0">
                <a:latin typeface="Century Schoolbook" panose="02040604050505020304" pitchFamily="18" charset="0"/>
              </a:rPr>
              <a:t>Результаты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исследования (8-12 слайдов);</a:t>
            </a:r>
          </a:p>
          <a:p>
            <a:pPr lvl="0" algn="just"/>
            <a:r>
              <a:rPr lang="ru-RU" sz="3200" b="1" dirty="0">
                <a:latin typeface="Century Schoolbook" panose="02040604050505020304" pitchFamily="18" charset="0"/>
              </a:rPr>
              <a:t>З</a:t>
            </a:r>
            <a:r>
              <a:rPr lang="ru-RU" sz="3200" b="1" dirty="0" smtClean="0">
                <a:latin typeface="Century Schoolbook" panose="02040604050505020304" pitchFamily="18" charset="0"/>
              </a:rPr>
              <a:t>аключение</a:t>
            </a:r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dirty="0">
                <a:latin typeface="Century Schoolbook" panose="02040604050505020304" pitchFamily="18" charset="0"/>
              </a:rPr>
              <a:t>(1-2 слайда);</a:t>
            </a:r>
          </a:p>
          <a:p>
            <a:pPr lvl="0" algn="just"/>
            <a:r>
              <a:rPr lang="ru-RU" sz="3200" dirty="0" smtClean="0">
                <a:latin typeface="Century Schoolbook" panose="02040604050505020304" pitchFamily="18" charset="0"/>
              </a:rPr>
              <a:t>Финальный слайд.</a:t>
            </a:r>
            <a:endParaRPr lang="ru-RU" sz="3200" dirty="0">
              <a:latin typeface="Century Schoolbook" panose="02040604050505020304" pitchFamily="18" charset="0"/>
            </a:endParaRP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732" y="5755015"/>
            <a:ext cx="10436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Century Schoolbook" panose="02040604050505020304" pitchFamily="18" charset="0"/>
                <a:ea typeface="Calibri" panose="020F0502020204030204" pitchFamily="34" charset="0"/>
              </a:rPr>
              <a:t>В </a:t>
            </a:r>
            <a:r>
              <a:rPr lang="ru-RU" sz="280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работе желательно </a:t>
            </a:r>
            <a:r>
              <a:rPr lang="ru-RU" sz="2800" dirty="0">
                <a:latin typeface="Century Schoolbook" panose="02040604050505020304" pitchFamily="18" charset="0"/>
                <a:ea typeface="Calibri" panose="020F0502020204030204" pitchFamily="34" charset="0"/>
              </a:rPr>
              <a:t>поместить слайд с благодарностями людям оказавшим помощь в ходе исследовании </a:t>
            </a:r>
            <a:endParaRPr lang="ru-RU" sz="28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8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17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Наглядность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952" y="1620674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В ходе выступления </a:t>
            </a:r>
            <a:r>
              <a:rPr lang="ru-RU" sz="3200" dirty="0" smtClean="0">
                <a:latin typeface="Century Schoolbook" panose="02040604050505020304" pitchFamily="18" charset="0"/>
              </a:rPr>
              <a:t>можно представить практические результаты исследований (образцы, коллекции и т.д.)</a:t>
            </a: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Хорошей идеей является подготовка </a:t>
            </a:r>
            <a:r>
              <a:rPr lang="ru-RU" sz="3200" dirty="0" smtClean="0">
                <a:latin typeface="Century Schoolbook" panose="02040604050505020304" pitchFamily="18" charset="0"/>
              </a:rPr>
              <a:t>буклетов с кратким содержанием работы для членов жюри и участников.</a:t>
            </a:r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53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731" y="175939"/>
            <a:ext cx="10515600" cy="1101068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Работа жюри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731" y="1564564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Century Schoolbook" panose="02040604050505020304" pitchFamily="18" charset="0"/>
              </a:rPr>
              <a:t>Оценка работы проводится по следующим критериям:</a:t>
            </a: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Актуальность и новизна темы</a:t>
            </a: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Работа и ее оформление</a:t>
            </a: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Доклад и презентация</a:t>
            </a: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Ответы на вопросы</a:t>
            </a:r>
            <a:endParaRPr lang="ru-RU" sz="36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88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2063750" y="3260726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altLang="ru-RU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1072055" y="591755"/>
            <a:ext cx="10547131" cy="482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Сборы материала проводились по стандартной методике на протяжении 2007-2015 гг.</a:t>
            </a:r>
          </a:p>
          <a:p>
            <a:pPr algn="just" eaLnBrk="0" fontAlgn="base" hangingPunct="0">
              <a:buClr>
                <a:srgbClr val="F8F8F8"/>
              </a:buClr>
            </a:pPr>
            <a:r>
              <a:rPr lang="ru-RU" alt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Определение материала проводилось по основным современным определителям.</a:t>
            </a:r>
          </a:p>
          <a:p>
            <a:pPr algn="just" eaLnBrk="0" fontAlgn="base" hangingPunct="0">
              <a:buClr>
                <a:srgbClr val="F8F8F8"/>
              </a:buClr>
            </a:pPr>
            <a:r>
              <a:rPr lang="ru-RU" alt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Правильность определения сложных видов подтверждалась ведущими зарубежными специалистами.</a:t>
            </a:r>
          </a:p>
        </p:txBody>
      </p:sp>
    </p:spTree>
    <p:extLst>
      <p:ext uri="{BB962C8B-B14F-4D97-AF65-F5344CB8AC3E}">
        <p14:creationId xmlns:p14="http://schemas.microsoft.com/office/powerpoint/2010/main" val="103052261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18"/>
          <p:cNvSpPr>
            <a:spLocks noGrp="1" noChangeArrowheads="1"/>
          </p:cNvSpPr>
          <p:nvPr>
            <p:ph idx="1"/>
          </p:nvPr>
        </p:nvSpPr>
        <p:spPr>
          <a:xfrm>
            <a:off x="1817141" y="0"/>
            <a:ext cx="8215312" cy="424732"/>
          </a:xfrm>
        </p:spPr>
        <p:txBody>
          <a:bodyPr anchor="ctr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состав наземных гастропод в окр. г. Витебска.</a:t>
            </a:r>
            <a:endParaRPr lang="ru-RU" altLang="ru-RU" sz="2400" b="1">
              <a:latin typeface="Constantia" panose="02030602050306030303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78368" y="424732"/>
          <a:ext cx="11571892" cy="6401235"/>
        </p:xfrm>
        <a:graphic>
          <a:graphicData uri="http://schemas.openxmlformats.org/drawingml/2006/table">
            <a:tbl>
              <a:tblPr/>
              <a:tblGrid>
                <a:gridCol w="754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8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7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28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</a:t>
                      </a:r>
                      <a:endParaRPr kumimoji="0" lang="ru-RU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Биотоп №</a:t>
                      </a:r>
                      <a:endParaRPr kumimoji="0" lang="ru-RU" sz="12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Acicula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polita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Hartmann</a:t>
                      </a: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1840)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Carychium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minimum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r>
                        <a:rPr kumimoji="0" lang="ru-RU" sz="12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ü</a:t>
                      </a:r>
                      <a:r>
                        <a:rPr kumimoji="0" lang="en-US" sz="12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ller</a:t>
                      </a:r>
                      <a:r>
                        <a:rPr kumimoji="0" lang="ru-RU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Carychium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tridentatum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Risso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1826)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Succinella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oblonga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Succinea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putris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(L., 1758)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Oxyloma pfeifferi</a:t>
                      </a: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(Rossmaessler, 1835)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Oxyloma sarsii</a:t>
                      </a:r>
                      <a:r>
                        <a:rPr kumimoji="0" lang="en-US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(Esmark in Esmark et Hoyer,1886)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i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Oxyloma</a:t>
                      </a:r>
                      <a:r>
                        <a:rPr kumimoji="0" lang="en-US" sz="125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i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elegans</a:t>
                      </a:r>
                      <a:r>
                        <a:rPr kumimoji="0" lang="en-US" sz="12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25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Risso</a:t>
                      </a:r>
                      <a:r>
                        <a:rPr kumimoji="0" lang="en-US" sz="12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1826)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Cochlicopa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lubrica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Cochlicopa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lubricella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Porro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1826)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Cochlicopa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nitens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Gallenstein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1852)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Vallonia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costata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Vallonia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pulchella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Vallonia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excentrica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Sterki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1894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Pupilla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bigranata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Rossmaessler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1839)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Pupilla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muscorum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(L., 1758)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antivertigo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substriata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Jeffreys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1833)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pusilla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moulinsiana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Dupuy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1849)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lilljeborgi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Westerlund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1868)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pygmaea</a:t>
                      </a:r>
                      <a:r>
                        <a:rPr kumimoji="0" lang="en-US" sz="12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alpestris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Alder, 1839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genesii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Vertigo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geyeri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Lindholm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1925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angustior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Jeffreys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1830)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Times New Roman" pitchFamily="18" charset="0"/>
                          <a:cs typeface="Times New Roman" pitchFamily="18" charset="0"/>
                        </a:rPr>
                        <a:t>27.</a:t>
                      </a:r>
                      <a:endParaRPr lang="ru-RU" sz="12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Columella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edentula</a:t>
                      </a: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1805)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5436" marR="454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34465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85259"/>
              </p:ext>
            </p:extLst>
          </p:nvPr>
        </p:nvGraphicFramePr>
        <p:xfrm>
          <a:off x="126125" y="478536"/>
          <a:ext cx="11902963" cy="6379464"/>
        </p:xfrm>
        <a:graphic>
          <a:graphicData uri="http://schemas.openxmlformats.org/drawingml/2006/table">
            <a:tbl>
              <a:tblPr/>
              <a:tblGrid>
                <a:gridCol w="77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53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Truncatellina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cylindrica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Ferussae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1807)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Merdigera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obscura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Ena</a:t>
                      </a:r>
                      <a:r>
                        <a:rPr kumimoji="0" lang="en-US" sz="14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montana</a:t>
                      </a:r>
                      <a:r>
                        <a:rPr kumimoji="0" lang="en-US" sz="14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1801)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Cochlodina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laminata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(Montagu, 1803)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Ruthenica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filograna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Rossmaessler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1836)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Clausilia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dubia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Macrogastra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plicatula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Macrogastra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latestriata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(А. Schmidt, 1857)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Laciniaria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plicata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Bulgarica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(Held, 1836)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Goniodiscus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ruderatus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1820)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Punctum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pygmaeum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Euconulus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fulvus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Vitrina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pellucida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Bradybaena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fruticum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Trichia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hispida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L., 1758)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Perforatella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bidens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(L,1786)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Pseudotrichia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rubiginosa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A.Schmidt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1853)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Euomphalia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strigella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Helix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pomatia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L., 1758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Vitrea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crystallina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Retinella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hammonis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(Strom, 1765)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50.</a:t>
                      </a: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Aegopinella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(Alder, 1830)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Aegopinella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nitidula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Draparnaud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1805)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9687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smtClean="0">
                          <a:latin typeface="Times New Roman" pitchFamily="18" charset="0"/>
                          <a:cs typeface="Times New Roman" pitchFamily="18" charset="0"/>
                        </a:rPr>
                        <a:t>52.</a:t>
                      </a:r>
                      <a:endParaRPr lang="ru-RU" sz="14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Zonitoides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nitidus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Müller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1774)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17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544" marR="5354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844455" y="109204"/>
            <a:ext cx="331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entury Schoolbook" panose="02040604050505020304" pitchFamily="18" charset="0"/>
              </a:rPr>
              <a:t>Продолжение таблицы 1</a:t>
            </a:r>
            <a:endParaRPr lang="ru-RU" sz="20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4247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1075"/>
            <a:ext cx="10515600" cy="10247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Century Schoolbook" panose="02040604050505020304" pitchFamily="18" charset="0"/>
              </a:rPr>
              <a:t>Начало работы</a:t>
            </a:r>
            <a:r>
              <a:rPr lang="ru-RU" sz="4000" b="1" dirty="0" smtClean="0">
                <a:latin typeface="Century Schoolbook" panose="02040604050505020304" pitchFamily="18" charset="0"/>
              </a:rPr>
              <a:t>….</a:t>
            </a:r>
            <a:br>
              <a:rPr lang="ru-RU" sz="4000" b="1" dirty="0" smtClean="0">
                <a:latin typeface="Century Schoolbook" panose="02040604050505020304" pitchFamily="18" charset="0"/>
              </a:rPr>
            </a:br>
            <a:r>
              <a:rPr lang="ru-RU" sz="4000" dirty="0">
                <a:latin typeface="Century Schoolbook" panose="02040604050505020304" pitchFamily="18" charset="0"/>
              </a:rPr>
              <a:t>Выбор темы</a:t>
            </a:r>
            <a:endParaRPr lang="ru-RU" sz="4000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672" y="1604908"/>
            <a:ext cx="11206656" cy="4351338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atin typeface="Century Schoolbook" panose="02040604050505020304" pitchFamily="18" charset="0"/>
              </a:rPr>
              <a:t>Наилучший</a:t>
            </a:r>
            <a:r>
              <a:rPr lang="ru-RU" sz="3200" dirty="0" smtClean="0">
                <a:latin typeface="Century Schoolbook" panose="02040604050505020304" pitchFamily="18" charset="0"/>
              </a:rPr>
              <a:t> вариант – предпочтения учащегося.</a:t>
            </a:r>
          </a:p>
          <a:p>
            <a:pPr algn="just"/>
            <a:r>
              <a:rPr lang="ru-RU" sz="3200" b="1" dirty="0">
                <a:latin typeface="Century Schoolbook" panose="02040604050505020304" pitchFamily="18" charset="0"/>
              </a:rPr>
              <a:t>Выбор</a:t>
            </a:r>
            <a:r>
              <a:rPr lang="ru-RU" sz="3200" dirty="0">
                <a:latin typeface="Century Schoolbook" panose="02040604050505020304" pitchFamily="18" charset="0"/>
              </a:rPr>
              <a:t> темы самим учащимся (разумеется под руководством педагога) способствует мотивации на дальнейшую работу. </a:t>
            </a: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 </a:t>
            </a:r>
            <a:r>
              <a:rPr lang="ru-RU" sz="3200" b="1" dirty="0" smtClean="0">
                <a:latin typeface="Century Schoolbook" panose="02040604050505020304" pitchFamily="18" charset="0"/>
              </a:rPr>
              <a:t>При затруднении </a:t>
            </a:r>
            <a:r>
              <a:rPr lang="ru-RU" sz="3200" dirty="0" smtClean="0">
                <a:latin typeface="Century Schoolbook" panose="02040604050505020304" pitchFamily="18" charset="0"/>
              </a:rPr>
              <a:t>полезно посмотреть сборники статей и тезисов в интернете.</a:t>
            </a:r>
          </a:p>
          <a:p>
            <a:pPr algn="just"/>
            <a:r>
              <a:rPr lang="ru-RU" sz="3200" dirty="0">
                <a:latin typeface="Century Schoolbook" panose="02040604050505020304" pitchFamily="18" charset="0"/>
              </a:rPr>
              <a:t>В ходе его можно определиться с </a:t>
            </a:r>
            <a:r>
              <a:rPr lang="ru-RU" sz="3200" b="1" dirty="0">
                <a:latin typeface="Century Schoolbook" panose="02040604050505020304" pitchFamily="18" charset="0"/>
              </a:rPr>
              <a:t>актуальными</a:t>
            </a:r>
            <a:r>
              <a:rPr lang="ru-RU" sz="3200" dirty="0">
                <a:latin typeface="Century Schoolbook" panose="02040604050505020304" pitchFamily="18" charset="0"/>
              </a:rPr>
              <a:t> и </a:t>
            </a:r>
            <a:r>
              <a:rPr lang="ru-RU" sz="3200" b="1" dirty="0">
                <a:latin typeface="Century Schoolbook" panose="02040604050505020304" pitchFamily="18" charset="0"/>
              </a:rPr>
              <a:t>популярными</a:t>
            </a:r>
            <a:r>
              <a:rPr lang="ru-RU" sz="3200" dirty="0">
                <a:latin typeface="Century Schoolbook" panose="02040604050505020304" pitchFamily="18" charset="0"/>
              </a:rPr>
              <a:t> направлениями и, напротив, выявить для себя темы </a:t>
            </a:r>
            <a:r>
              <a:rPr lang="ru-RU" sz="3200" b="1" dirty="0">
                <a:latin typeface="Century Schoolbook" panose="02040604050505020304" pitchFamily="18" charset="0"/>
              </a:rPr>
              <a:t>не исследованные </a:t>
            </a:r>
            <a:r>
              <a:rPr lang="ru-RU" sz="3200" dirty="0">
                <a:latin typeface="Century Schoolbook" panose="02040604050505020304" pitchFamily="18" charset="0"/>
              </a:rPr>
              <a:t>в полной мере.  </a:t>
            </a:r>
          </a:p>
          <a:p>
            <a:pPr algn="just"/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CC"/>
            </a:gs>
            <a:gs pos="100000">
              <a:srgbClr val="09012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135188" y="333376"/>
            <a:ext cx="79930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000" b="1">
                <a:solidFill>
                  <a:srgbClr val="FFFF00"/>
                </a:solidFill>
                <a:latin typeface="Arial" panose="020B0604020202020204" pitchFamily="34" charset="0"/>
              </a:rPr>
              <a:t>Индексы Шеннона-Уивера и Симпсона исследованных групп биоценозов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20871"/>
              </p:ext>
            </p:extLst>
          </p:nvPr>
        </p:nvGraphicFramePr>
        <p:xfrm>
          <a:off x="771443" y="1549948"/>
          <a:ext cx="10720552" cy="467878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159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1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Биоценоз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H’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4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Широколиственные леса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2,41±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0,051</a:t>
                      </a: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3,12±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0,057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 – 0,23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Мелколиственные леса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1,03±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0,031</a:t>
                      </a: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2,83±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0,052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 – 0,44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Хвойные леса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1,42±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0,032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 – 1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Пойменные луга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1,49±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 </a:t>
                      </a: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3,01±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0,054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 – 0,36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88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Суходолы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0,043 </a:t>
                      </a: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2,00±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 – 0,35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Поля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0,38±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0,030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0,23 – 1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Урбаценозы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0,031</a:t>
                      </a:r>
                      <a:r>
                        <a:rPr lang="ru-RU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2,73±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0,051</a:t>
                      </a:r>
                      <a:endParaRPr lang="ru-RU" sz="2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 – 1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74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Карбонатные выработки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1,09±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0,031</a:t>
                      </a: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2,73±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0,051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 – 0,41</a:t>
                      </a:r>
                      <a:endParaRPr lang="ru-RU" sz="2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Диаграмма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9" y="204952"/>
            <a:ext cx="10857678" cy="63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6" y="241246"/>
            <a:ext cx="11157224" cy="579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659239"/>
              </p:ext>
            </p:extLst>
          </p:nvPr>
        </p:nvGraphicFramePr>
        <p:xfrm>
          <a:off x="0" y="50800"/>
          <a:ext cx="12192000" cy="6525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41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CC"/>
            </a:gs>
            <a:gs pos="100000">
              <a:srgbClr val="09012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895720" y="5542292"/>
            <a:ext cx="86164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Гигропреферендумы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наземных моллюсков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Белорусского </a:t>
            </a:r>
            <a:r>
              <a:rPr lang="ru-RU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Поозерья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(по числу видов)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315779"/>
              </p:ext>
            </p:extLst>
          </p:nvPr>
        </p:nvGraphicFramePr>
        <p:xfrm>
          <a:off x="1308539" y="126124"/>
          <a:ext cx="10089930" cy="5297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22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78156" y="2557464"/>
            <a:ext cx="4932359" cy="1295400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Cepaea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hortensis</a:t>
            </a:r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Fruticicola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fruticum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8421" r="37399" b="8421"/>
          <a:stretch>
            <a:fillRect/>
          </a:stretch>
        </p:blipFill>
        <p:spPr bwMode="auto">
          <a:xfrm>
            <a:off x="2566989" y="260351"/>
            <a:ext cx="200977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2201" r="16925" b="27950"/>
          <a:stretch>
            <a:fillRect/>
          </a:stretch>
        </p:blipFill>
        <p:spPr bwMode="auto">
          <a:xfrm>
            <a:off x="5159376" y="188913"/>
            <a:ext cx="32623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8656" r="14673" b="9837"/>
          <a:stretch>
            <a:fillRect/>
          </a:stretch>
        </p:blipFill>
        <p:spPr bwMode="auto">
          <a:xfrm>
            <a:off x="6167439" y="1341438"/>
            <a:ext cx="17859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t="7777" r="27150" b="6667"/>
          <a:stretch>
            <a:fillRect/>
          </a:stretch>
        </p:blipFill>
        <p:spPr bwMode="auto">
          <a:xfrm>
            <a:off x="8328026" y="765175"/>
            <a:ext cx="18002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1962" y="2614615"/>
            <a:ext cx="51475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Cochlodina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laminata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Laciniaria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plicata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20714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692150"/>
            <a:ext cx="15049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0" t="14000" r="33800" b="22641"/>
          <a:stretch>
            <a:fillRect/>
          </a:stretch>
        </p:blipFill>
        <p:spPr bwMode="auto">
          <a:xfrm>
            <a:off x="6672264" y="2924175"/>
            <a:ext cx="20161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41560" y="2763839"/>
            <a:ext cx="451598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Merdigera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obscura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montana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Bulgarica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cana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9" grpId="0"/>
      <p:bldP spid="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2492375"/>
            <a:ext cx="5256213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Ruthenica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filograna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1764" y="620713"/>
            <a:ext cx="1958975" cy="47244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1891" r="17284" b="1721"/>
          <a:stretch>
            <a:fillRect/>
          </a:stretch>
        </p:blipFill>
        <p:spPr bwMode="auto">
          <a:xfrm>
            <a:off x="9104314" y="404813"/>
            <a:ext cx="15636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4814"/>
            <a:ext cx="12747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" b="6522"/>
          <a:stretch>
            <a:fillRect/>
          </a:stretch>
        </p:blipFill>
        <p:spPr bwMode="auto">
          <a:xfrm>
            <a:off x="5808664" y="333376"/>
            <a:ext cx="15827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716339"/>
            <a:ext cx="27368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85415" y="1228398"/>
            <a:ext cx="547810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Clausilia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pumila</a:t>
            </a:r>
            <a:endParaRPr lang="ru-RU" alt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Clausilia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cruciata</a:t>
            </a:r>
            <a:endParaRPr lang="ru-RU" alt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Clausilia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bidentata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Clausilia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dubia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Macrogastra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latestriata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Cochlodina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orthostoma</a:t>
            </a:r>
            <a:endParaRPr lang="ru-RU" alt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Discus</a:t>
            </a:r>
            <a:r>
              <a:rPr lang="ru-RU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ruderatus</a:t>
            </a:r>
            <a:endParaRPr lang="ru-RU" alt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192" y="3032890"/>
            <a:ext cx="4500594" cy="2900362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Lymnaea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stagnalis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Lymnaea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fragilis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Lymnaea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monnardi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Contectiana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contecta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Planorbarius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purpura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6522" r="13586"/>
          <a:stretch>
            <a:fillRect/>
          </a:stretch>
        </p:blipFill>
        <p:spPr bwMode="auto">
          <a:xfrm>
            <a:off x="7881938" y="1357314"/>
            <a:ext cx="16637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E:\Фотки\27062009137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3429000"/>
            <a:ext cx="12858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E:\Фотки\27062009137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000625"/>
            <a:ext cx="2286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3677574" y="119065"/>
            <a:ext cx="7500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Брюхоногие моллюски </a:t>
            </a:r>
            <a:r>
              <a:rPr lang="ru-RU" altLang="ru-RU" sz="3200" b="1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мезотрофного</a:t>
            </a:r>
            <a:r>
              <a:rPr lang="ru-RU" altLang="ru-RU" sz="32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озера</a:t>
            </a:r>
          </a:p>
        </p:txBody>
      </p:sp>
    </p:spTree>
    <p:extLst>
      <p:ext uri="{BB962C8B-B14F-4D97-AF65-F5344CB8AC3E}">
        <p14:creationId xmlns:p14="http://schemas.microsoft.com/office/powerpoint/2010/main" val="34412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Полезные ссылки и книги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741" y="2093639"/>
            <a:ext cx="10812517" cy="4351338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Century Schoolbook" panose="02040604050505020304" pitchFamily="18" charset="0"/>
                <a:hlinkClick r:id="rId2"/>
              </a:rPr>
              <a:t>http://</a:t>
            </a:r>
            <a:r>
              <a:rPr lang="en-US" sz="3600" dirty="0" smtClean="0">
                <a:latin typeface="Century Schoolbook" panose="02040604050505020304" pitchFamily="18" charset="0"/>
                <a:hlinkClick r:id="rId2"/>
              </a:rPr>
              <a:t>statsoft.ru</a:t>
            </a:r>
            <a:r>
              <a:rPr lang="ru-RU" sz="3600" dirty="0" smtClean="0">
                <a:latin typeface="Century Schoolbook" panose="02040604050505020304" pitchFamily="18" charset="0"/>
              </a:rPr>
              <a:t>.</a:t>
            </a: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3600" dirty="0" smtClean="0">
                <a:latin typeface="Century Schoolbook" panose="02040604050505020304" pitchFamily="18" charset="0"/>
              </a:rPr>
              <a:t>А.А. </a:t>
            </a:r>
            <a:r>
              <a:rPr lang="ru-RU" sz="3600" dirty="0" err="1" smtClean="0">
                <a:latin typeface="Century Schoolbook" panose="02040604050505020304" pitchFamily="18" charset="0"/>
              </a:rPr>
              <a:t>Халафян</a:t>
            </a:r>
            <a:r>
              <a:rPr lang="ru-RU" sz="3600" dirty="0" smtClean="0">
                <a:latin typeface="Century Schoolbook" panose="02040604050505020304" pitchFamily="18" charset="0"/>
              </a:rPr>
              <a:t>. </a:t>
            </a:r>
            <a:r>
              <a:rPr lang="ru-RU" sz="3600" dirty="0" err="1" smtClean="0">
                <a:latin typeface="Century Schoolbook" panose="02040604050505020304" pitchFamily="18" charset="0"/>
              </a:rPr>
              <a:t>Statistica</a:t>
            </a:r>
            <a:r>
              <a:rPr lang="ru-RU" sz="36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>
                <a:latin typeface="Century Schoolbook" panose="02040604050505020304" pitchFamily="18" charset="0"/>
              </a:rPr>
              <a:t>6. Статистический анализ </a:t>
            </a:r>
            <a:r>
              <a:rPr lang="ru-RU" sz="3600" dirty="0" smtClean="0">
                <a:latin typeface="Century Schoolbook" panose="02040604050505020304" pitchFamily="18" charset="0"/>
              </a:rPr>
              <a:t> данных </a:t>
            </a:r>
            <a:r>
              <a:rPr lang="ru-RU" sz="3600" dirty="0">
                <a:latin typeface="Century Schoolbook" panose="02040604050505020304" pitchFamily="18" charset="0"/>
              </a:rPr>
              <a:t/>
            </a:r>
            <a:br>
              <a:rPr lang="ru-RU" sz="3600" dirty="0">
                <a:latin typeface="Century Schoolbook" panose="02040604050505020304" pitchFamily="18" charset="0"/>
              </a:rPr>
            </a:br>
            <a:endParaRPr lang="ru-RU" sz="3600" dirty="0">
              <a:latin typeface="Century Schoolbook" panose="02040604050505020304" pitchFamily="18" charset="0"/>
            </a:endParaRP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781503" y="3220108"/>
            <a:ext cx="851255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459167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183"/>
            <a:ext cx="10515600" cy="959178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Цель работы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976" y="1066361"/>
            <a:ext cx="10844048" cy="5649749"/>
          </a:xfrm>
        </p:spPr>
        <p:txBody>
          <a:bodyPr>
            <a:noAutofit/>
          </a:bodyPr>
          <a:lstStyle/>
          <a:p>
            <a:pPr algn="just"/>
            <a:r>
              <a:rPr lang="ru-RU" sz="3400" b="1" dirty="0">
                <a:latin typeface="Century Schoolbook" panose="02040604050505020304" pitchFamily="18" charset="0"/>
              </a:rPr>
              <a:t>Важнейшим</a:t>
            </a:r>
            <a:r>
              <a:rPr lang="ru-RU" sz="3400" dirty="0">
                <a:latin typeface="Century Schoolbook" panose="02040604050505020304" pitchFamily="18" charset="0"/>
              </a:rPr>
              <a:t> разделом научной работы является формулировка цели исследования. </a:t>
            </a:r>
            <a:endParaRPr lang="ru-RU" sz="34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400" b="1" dirty="0" smtClean="0">
                <a:latin typeface="Century Schoolbook" panose="02040604050505020304" pitchFamily="18" charset="0"/>
              </a:rPr>
              <a:t>В </a:t>
            </a:r>
            <a:r>
              <a:rPr lang="ru-RU" sz="3400" b="1" dirty="0">
                <a:latin typeface="Century Schoolbook" panose="02040604050505020304" pitchFamily="18" charset="0"/>
              </a:rPr>
              <a:t>идеальном варианте </a:t>
            </a:r>
            <a:r>
              <a:rPr lang="ru-RU" sz="3400" dirty="0">
                <a:latin typeface="Century Schoolbook" panose="02040604050505020304" pitchFamily="18" charset="0"/>
              </a:rPr>
              <a:t>цель должна </a:t>
            </a:r>
            <a:r>
              <a:rPr lang="ru-RU" sz="3400" dirty="0" smtClean="0">
                <a:latin typeface="Century Schoolbook" panose="02040604050505020304" pitchFamily="18" charset="0"/>
              </a:rPr>
              <a:t>быть утверждением, формулирующим </a:t>
            </a:r>
            <a:r>
              <a:rPr lang="ru-RU" sz="3400" b="1" dirty="0" smtClean="0">
                <a:latin typeface="Century Schoolbook" panose="02040604050505020304" pitchFamily="18" charset="0"/>
              </a:rPr>
              <a:t>простой вопрос</a:t>
            </a:r>
            <a:r>
              <a:rPr lang="ru-RU" sz="3400" dirty="0" smtClean="0">
                <a:latin typeface="Century Schoolbook" panose="020406040505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entury Schoolbook" panose="02040604050505020304" pitchFamily="18" charset="0"/>
              </a:rPr>
              <a:t>Есть </a:t>
            </a:r>
            <a:r>
              <a:rPr lang="ru-RU" sz="3400" dirty="0">
                <a:latin typeface="Century Schoolbook" panose="02040604050505020304" pitchFamily="18" charset="0"/>
              </a:rPr>
              <a:t>ли </a:t>
            </a:r>
            <a:r>
              <a:rPr lang="ru-RU" sz="3400" dirty="0" smtClean="0">
                <a:latin typeface="Century Schoolbook" panose="02040604050505020304" pitchFamily="18" charset="0"/>
              </a:rPr>
              <a:t>зависимость…? 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entury Schoolbook" panose="02040604050505020304" pitchFamily="18" charset="0"/>
              </a:rPr>
              <a:t>Каково влияние…? 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entury Schoolbook" panose="02040604050505020304" pitchFamily="18" charset="0"/>
              </a:rPr>
              <a:t>Каково </a:t>
            </a:r>
            <a:r>
              <a:rPr lang="ru-RU" sz="3400" dirty="0">
                <a:latin typeface="Century Schoolbook" panose="02040604050505020304" pitchFamily="18" charset="0"/>
              </a:rPr>
              <a:t>значение данного…? </a:t>
            </a:r>
            <a:endParaRPr lang="ru-RU" sz="3400" dirty="0" smtClean="0">
              <a:latin typeface="Century Schoolbook" panose="02040604050505020304" pitchFamily="18" charset="0"/>
            </a:endParaRPr>
          </a:p>
          <a:p>
            <a:pPr marL="0" indent="0" algn="just">
              <a:buNone/>
            </a:pPr>
            <a:r>
              <a:rPr lang="ru-RU" sz="3400" dirty="0" smtClean="0">
                <a:latin typeface="Century Schoolbook" panose="02040604050505020304" pitchFamily="18" charset="0"/>
              </a:rPr>
              <a:t>Когда </a:t>
            </a:r>
            <a:r>
              <a:rPr lang="ru-RU" sz="3400" dirty="0">
                <a:latin typeface="Century Schoolbook" panose="02040604050505020304" pitchFamily="18" charset="0"/>
              </a:rPr>
              <a:t>необходимо</a:t>
            </a:r>
            <a:r>
              <a:rPr lang="ru-RU" sz="3400" dirty="0" smtClean="0">
                <a:latin typeface="Century Schoolbook" panose="02040604050505020304" pitchFamily="18" charset="0"/>
              </a:rPr>
              <a:t>…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entury Schoolbook" panose="02040604050505020304" pitchFamily="18" charset="0"/>
              </a:rPr>
              <a:t>Какие…   и </a:t>
            </a:r>
            <a:r>
              <a:rPr lang="ru-RU" sz="3400" dirty="0">
                <a:latin typeface="Century Schoolbook" panose="02040604050505020304" pitchFamily="18" charset="0"/>
              </a:rPr>
              <a:t>т.д</a:t>
            </a:r>
            <a:r>
              <a:rPr lang="ru-RU" sz="3400" dirty="0" smtClean="0">
                <a:latin typeface="Century Schoolbook" panose="02040604050505020304" pitchFamily="18" charset="0"/>
              </a:rPr>
              <a:t>.  </a:t>
            </a:r>
            <a:endParaRPr lang="ru-RU" sz="3400" dirty="0">
              <a:latin typeface="Century Schoolbook" panose="02040604050505020304" pitchFamily="18" charset="0"/>
            </a:endParaRPr>
          </a:p>
          <a:p>
            <a:pPr algn="just"/>
            <a:endParaRPr lang="ru-RU" sz="3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362" y="1"/>
            <a:ext cx="10515600" cy="70944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Century Schoolbook" panose="02040604050505020304" pitchFamily="18" charset="0"/>
              </a:rPr>
              <a:t>Слова для начала </a:t>
            </a:r>
            <a:r>
              <a:rPr lang="ru-RU" b="1" dirty="0" smtClean="0">
                <a:latin typeface="Century Schoolbook" panose="02040604050505020304" pitchFamily="18" charset="0"/>
              </a:rPr>
              <a:t>цели и задач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362" y="886049"/>
            <a:ext cx="10717924" cy="3023800"/>
          </a:xfrm>
        </p:spPr>
        <p:txBody>
          <a:bodyPr numCol="2">
            <a:noAutofit/>
          </a:bodyPr>
          <a:lstStyle/>
          <a:p>
            <a:r>
              <a:rPr lang="ru-RU" sz="3200" dirty="0" smtClean="0">
                <a:latin typeface="Century Schoolbook" panose="02040604050505020304" pitchFamily="18" charset="0"/>
              </a:rPr>
              <a:t>Выявить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Определить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Установить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Предложить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Охарактеризовать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Выделить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Вычислить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Проанализировать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Применить 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Проследить</a:t>
            </a:r>
            <a:endParaRPr lang="ru-RU" sz="3200" dirty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5945" y="3909849"/>
            <a:ext cx="8571185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3200" b="1" u="sng" dirty="0">
                <a:latin typeface="Century Schoolbook" panose="02040604050505020304" pitchFamily="18" charset="0"/>
              </a:rPr>
              <a:t>Желательно избегать слов</a:t>
            </a:r>
            <a:r>
              <a:rPr lang="ru-RU" sz="3200" u="sng" dirty="0">
                <a:latin typeface="Century Schoolbook" panose="02040604050505020304" pitchFamily="18" charset="0"/>
              </a:rPr>
              <a:t>:</a:t>
            </a:r>
          </a:p>
          <a:p>
            <a:r>
              <a:rPr lang="ru-RU" sz="3200" dirty="0">
                <a:latin typeface="Century Schoolbook" panose="02040604050505020304" pitchFamily="18" charset="0"/>
              </a:rPr>
              <a:t>Изучить</a:t>
            </a:r>
          </a:p>
          <a:p>
            <a:r>
              <a:rPr lang="ru-RU" sz="3200" dirty="0">
                <a:latin typeface="Century Schoolbook" panose="02040604050505020304" pitchFamily="18" charset="0"/>
              </a:rPr>
              <a:t>Исследовать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Научиться</a:t>
            </a:r>
          </a:p>
          <a:p>
            <a:endParaRPr lang="ru-RU" sz="3200" dirty="0" smtClean="0">
              <a:latin typeface="Century Schoolbook" panose="02040604050505020304" pitchFamily="18" charset="0"/>
            </a:endParaRPr>
          </a:p>
          <a:p>
            <a:endParaRPr lang="ru-RU" sz="3200" dirty="0">
              <a:latin typeface="Century Schoolbook" panose="02040604050505020304" pitchFamily="18" charset="0"/>
            </a:endParaRP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Узнать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Сделать</a:t>
            </a:r>
          </a:p>
          <a:p>
            <a:r>
              <a:rPr lang="ru-RU" sz="3200" dirty="0" smtClean="0">
                <a:latin typeface="Century Schoolbook" panose="02040604050505020304" pitchFamily="18" charset="0"/>
              </a:rPr>
              <a:t>Овладеть</a:t>
            </a:r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Century Schoolbook" panose="02040604050505020304" pitchFamily="18" charset="0"/>
              </a:rPr>
              <a:t>Примеры целей</a:t>
            </a:r>
            <a:endParaRPr lang="ru-RU" sz="4800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39104"/>
            <a:ext cx="10970172" cy="4351338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Выявить</a:t>
            </a:r>
            <a:r>
              <a:rPr lang="ru-RU" sz="3600" dirty="0" smtClean="0">
                <a:latin typeface="Century Schoolbook" panose="02040604050505020304" pitchFamily="18" charset="0"/>
              </a:rPr>
              <a:t> факторы, влияющие на виды лишайников в условиях города.</a:t>
            </a: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Определить</a:t>
            </a:r>
            <a:r>
              <a:rPr lang="ru-RU" sz="3600" dirty="0" smtClean="0">
                <a:latin typeface="Century Schoolbook" panose="02040604050505020304" pitchFamily="18" charset="0"/>
              </a:rPr>
              <a:t> последовательности белка, важные для процессов синтеза.</a:t>
            </a:r>
          </a:p>
          <a:p>
            <a:pPr algn="just"/>
            <a:r>
              <a:rPr lang="ru-RU" sz="3600" b="1" dirty="0" smtClean="0">
                <a:latin typeface="Century Schoolbook" panose="02040604050505020304" pitchFamily="18" charset="0"/>
              </a:rPr>
              <a:t>Установить</a:t>
            </a:r>
            <a:r>
              <a:rPr lang="ru-RU" sz="3600" dirty="0" smtClean="0">
                <a:latin typeface="Century Schoolbook" panose="02040604050505020304" pitchFamily="18" charset="0"/>
              </a:rPr>
              <a:t> зависимость между успеваемостью школьников и уровнем физической нагрузки.</a:t>
            </a:r>
          </a:p>
          <a:p>
            <a:pPr algn="just"/>
            <a:endParaRPr lang="ru-RU" sz="3600" dirty="0">
              <a:latin typeface="Century Schoolbook" panose="02040604050505020304" pitchFamily="18" charset="0"/>
            </a:endParaRPr>
          </a:p>
          <a:p>
            <a:pPr algn="just"/>
            <a:endParaRPr lang="ru-RU" sz="3600" dirty="0" smtClean="0">
              <a:latin typeface="Century Schoolbook" panose="02040604050505020304" pitchFamily="18" charset="0"/>
            </a:endParaRPr>
          </a:p>
          <a:p>
            <a:pPr marL="0" indent="0" algn="just">
              <a:buNone/>
            </a:pPr>
            <a:endParaRPr lang="ru-RU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9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790796"/>
            <a:ext cx="10515600" cy="722696"/>
          </a:xfrm>
        </p:spPr>
        <p:txBody>
          <a:bodyPr/>
          <a:lstStyle/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Задачи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820" y="1872921"/>
            <a:ext cx="11540359" cy="4351338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latin typeface="Century Schoolbook" panose="02040604050505020304" pitchFamily="18" charset="0"/>
              </a:rPr>
              <a:t>На основании цели </a:t>
            </a:r>
            <a:r>
              <a:rPr lang="ru-RU" sz="3200" dirty="0">
                <a:latin typeface="Century Schoolbook" panose="02040604050505020304" pitchFamily="18" charset="0"/>
              </a:rPr>
              <a:t>в самом начале исследования </a:t>
            </a:r>
            <a:r>
              <a:rPr lang="ru-RU" sz="3200" b="1" dirty="0" smtClean="0">
                <a:latin typeface="Century Schoolbook" panose="02040604050505020304" pitchFamily="18" charset="0"/>
              </a:rPr>
              <a:t>формируются задачи </a:t>
            </a:r>
            <a:r>
              <a:rPr lang="ru-RU" sz="3200" dirty="0">
                <a:latin typeface="Century Schoolbook" panose="02040604050505020304" pitchFamily="18" charset="0"/>
              </a:rPr>
              <a:t>(2-3), конкретизирующие цель</a:t>
            </a:r>
            <a:r>
              <a:rPr lang="ru-RU" sz="3200" dirty="0" smtClean="0">
                <a:latin typeface="Century Schoolbook" panose="02040604050505020304" pitchFamily="18" charset="0"/>
              </a:rPr>
              <a:t>.</a:t>
            </a: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Задачи также представляют вопрос в форме утверждения (как и цель). </a:t>
            </a:r>
          </a:p>
          <a:p>
            <a:pPr algn="just"/>
            <a:endParaRPr lang="ru-RU" sz="32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200" dirty="0" smtClean="0">
                <a:latin typeface="Century Schoolbook" panose="02040604050505020304" pitchFamily="18" charset="0"/>
              </a:rPr>
              <a:t>Текст будущей работы можно разбить на главы, где каждая из них раскроет одну из задач.</a:t>
            </a:r>
            <a:endParaRPr lang="ru-RU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779" y="1305363"/>
            <a:ext cx="10875580" cy="4351338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latin typeface="Century Schoolbook" panose="02040604050505020304" pitchFamily="18" charset="0"/>
              </a:rPr>
              <a:t>Не </a:t>
            </a:r>
            <a:r>
              <a:rPr lang="ru-RU" sz="3600" b="1" dirty="0" smtClean="0">
                <a:latin typeface="Century Schoolbook" panose="02040604050505020304" pitchFamily="18" charset="0"/>
              </a:rPr>
              <a:t>желательно </a:t>
            </a:r>
            <a:r>
              <a:rPr lang="ru-RU" sz="3600" dirty="0">
                <a:latin typeface="Century Schoolbook" panose="02040604050505020304" pitchFamily="18" charset="0"/>
              </a:rPr>
              <a:t>включать в число задач пункты по обзору и анализу литературы и материалов сети интернет. </a:t>
            </a:r>
            <a:endParaRPr lang="ru-RU" sz="3600" dirty="0" smtClean="0">
              <a:latin typeface="Century Schoolbook" panose="02040604050505020304" pitchFamily="18" charset="0"/>
            </a:endParaRPr>
          </a:p>
          <a:p>
            <a:pPr algn="just"/>
            <a:r>
              <a:rPr lang="ru-RU" sz="3600" dirty="0" smtClean="0">
                <a:latin typeface="Century Schoolbook" panose="02040604050505020304" pitchFamily="18" charset="0"/>
              </a:rPr>
              <a:t>Задачи </a:t>
            </a:r>
            <a:r>
              <a:rPr lang="ru-RU" sz="3600" dirty="0">
                <a:latin typeface="Century Schoolbook" panose="02040604050505020304" pitchFamily="18" charset="0"/>
              </a:rPr>
              <a:t>формулируют конкретные ожидаемые практические результаты при достижении цели</a:t>
            </a:r>
            <a:r>
              <a:rPr lang="ru-RU" sz="3600" dirty="0" smtClean="0">
                <a:latin typeface="Century Schoolbook" panose="02040604050505020304" pitchFamily="18" charset="0"/>
              </a:rPr>
              <a:t>.</a:t>
            </a:r>
          </a:p>
          <a:p>
            <a:pPr algn="just"/>
            <a:r>
              <a:rPr lang="ru-RU" sz="3600" dirty="0" smtClean="0">
                <a:latin typeface="Century Schoolbook" panose="02040604050505020304" pitchFamily="18" charset="0"/>
              </a:rPr>
              <a:t>Теоретические </a:t>
            </a:r>
            <a:r>
              <a:rPr lang="ru-RU" sz="3600" dirty="0">
                <a:latin typeface="Century Schoolbook" panose="02040604050505020304" pitchFamily="18" charset="0"/>
              </a:rPr>
              <a:t>пункты являются лишь способом достижения цели или конкретной задачи.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58794" y="359243"/>
            <a:ext cx="2345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Century Schoolbook" panose="02040604050505020304" pitchFamily="18" charset="0"/>
              </a:rPr>
              <a:t>Задачи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751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оризонт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Горизонт">
    <a:majorFont>
      <a:latin typeface="Arial Narrow"/>
      <a:ea typeface=""/>
      <a:cs typeface=""/>
      <a:font script="Jpan" typeface="HGｺﾞｼｯｸM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HGｺﾞｼｯｸM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Горизонт">
    <a:fillStyleLst>
      <a:solidFill>
        <a:schemeClr val="phClr"/>
      </a:solidFill>
      <a:gradFill rotWithShape="1">
        <a:gsLst>
          <a:gs pos="0">
            <a:schemeClr val="phClr">
              <a:tint val="83000"/>
              <a:shade val="100000"/>
              <a:satMod val="100000"/>
            </a:schemeClr>
          </a:gs>
          <a:gs pos="100000">
            <a:schemeClr val="phClr">
              <a:tint val="61000"/>
              <a:alpha val="100000"/>
              <a:satMod val="2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85000"/>
            </a:schemeClr>
          </a:gs>
          <a:gs pos="100000">
            <a:schemeClr val="phClr">
              <a:tint val="90000"/>
              <a:alpha val="100000"/>
              <a:satMod val="2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5240" cap="flat" cmpd="sng" algn="ctr">
        <a:solidFill>
          <a:schemeClr val="phClr">
            <a:tint val="25000"/>
            <a:alpha val="25000"/>
          </a:schemeClr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2924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prstMaterial="flat">
          <a:bevelT w="34925" h="47625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6000"/>
              <a:shade val="100000"/>
              <a:alpha val="100000"/>
              <a:satMod val="140000"/>
            </a:schemeClr>
          </a:gs>
          <a:gs pos="31000">
            <a:schemeClr val="phClr">
              <a:tint val="100000"/>
              <a:shade val="90000"/>
              <a:alpha val="100000"/>
            </a:schemeClr>
          </a:gs>
          <a:gs pos="100000">
            <a:schemeClr val="phClr">
              <a:tint val="100000"/>
              <a:shade val="80000"/>
              <a:alpha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hade val="100000"/>
              <a:alpha val="100000"/>
              <a:satMod val="180000"/>
            </a:schemeClr>
          </a:gs>
          <a:gs pos="41000">
            <a:schemeClr val="phClr">
              <a:tint val="100000"/>
              <a:shade val="100000"/>
              <a:alpha val="100000"/>
              <a:satMod val="150000"/>
            </a:schemeClr>
          </a:gs>
          <a:gs pos="100000">
            <a:schemeClr val="phClr">
              <a:tint val="100000"/>
              <a:shade val="65000"/>
              <a:alpha val="100000"/>
            </a:schemeClr>
          </a:gs>
        </a:gsLst>
        <a:path path="circle">
          <a:fillToRect l="50000" t="8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2941</Words>
  <Application>Microsoft Office PowerPoint</Application>
  <PresentationFormat>Широкоэкранный</PresentationFormat>
  <Paragraphs>1194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Calibri Light</vt:lpstr>
      <vt:lpstr>Century Schoolbook</vt:lpstr>
      <vt:lpstr>Constantia</vt:lpstr>
      <vt:lpstr>Times New Roman</vt:lpstr>
      <vt:lpstr>Wingdings 2</vt:lpstr>
      <vt:lpstr>Тема Office</vt:lpstr>
      <vt:lpstr>Горизонт</vt:lpstr>
      <vt:lpstr>Поток</vt:lpstr>
      <vt:lpstr>1_Тема Office</vt:lpstr>
      <vt:lpstr>Подготовка и оформление  научно-исследовательских работ школьников</vt:lpstr>
      <vt:lpstr>Разделы работы</vt:lpstr>
      <vt:lpstr>Разделы работы</vt:lpstr>
      <vt:lpstr>Начало работы…. Выбор темы</vt:lpstr>
      <vt:lpstr>Цель работы</vt:lpstr>
      <vt:lpstr>Слова для начала цели и задач</vt:lpstr>
      <vt:lpstr>Примеры целей</vt:lpstr>
      <vt:lpstr>Задачи</vt:lpstr>
      <vt:lpstr>Презентация PowerPoint</vt:lpstr>
      <vt:lpstr>Задачи</vt:lpstr>
      <vt:lpstr>Пример:</vt:lpstr>
      <vt:lpstr>План работы</vt:lpstr>
      <vt:lpstr>План работы</vt:lpstr>
      <vt:lpstr>Презентация PowerPoint</vt:lpstr>
      <vt:lpstr>Анализ данных</vt:lpstr>
      <vt:lpstr>Дискриминантный анализ</vt:lpstr>
      <vt:lpstr>Дискриминантный анализ</vt:lpstr>
      <vt:lpstr>Дискриминантный анализ</vt:lpstr>
      <vt:lpstr>Презентация PowerPoint</vt:lpstr>
      <vt:lpstr>Кластерный анализ</vt:lpstr>
      <vt:lpstr>Анализ данных</vt:lpstr>
      <vt:lpstr>Заключение</vt:lpstr>
      <vt:lpstr>Введение</vt:lpstr>
      <vt:lpstr>Название работы</vt:lpstr>
      <vt:lpstr>Примеры названий</vt:lpstr>
      <vt:lpstr>Не совсем удачные</vt:lpstr>
      <vt:lpstr>Оформление и форматирование</vt:lpstr>
      <vt:lpstr>Оформление и форматирование</vt:lpstr>
      <vt:lpstr>Не игнорируйте заявку!!!</vt:lpstr>
      <vt:lpstr>Презентация PowerPoint</vt:lpstr>
      <vt:lpstr>Выступление</vt:lpstr>
      <vt:lpstr>Выступление</vt:lpstr>
      <vt:lpstr>Презентация</vt:lpstr>
      <vt:lpstr>В составе презентации рекомендуются следующие разделы: </vt:lpstr>
      <vt:lpstr>Наглядность</vt:lpstr>
      <vt:lpstr>Работа жюри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Ruthenica filograna </vt:lpstr>
      <vt:lpstr>Lymnaea stagnalis  Lymnaea fragilis  Lymnaea  monnardi   Contectiana  contecta  Planorbarius purpura </vt:lpstr>
      <vt:lpstr>Полезные ссылки и книги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26</cp:revision>
  <dcterms:created xsi:type="dcterms:W3CDTF">2018-02-12T16:45:52Z</dcterms:created>
  <dcterms:modified xsi:type="dcterms:W3CDTF">2018-02-14T06:54:27Z</dcterms:modified>
</cp:coreProperties>
</file>