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71" r:id="rId16"/>
    <p:sldId id="269" r:id="rId17"/>
    <p:sldId id="272" r:id="rId18"/>
    <p:sldId id="273" r:id="rId19"/>
    <p:sldId id="274"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2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4E6807-58A2-47CE-924C-F894C26A423D}" type="datetimeFigureOut">
              <a:rPr lang="el-GR" smtClean="0"/>
              <a:t>13/3/2021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91080624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4E6807-58A2-47CE-924C-F894C26A423D}" type="datetimeFigureOut">
              <a:rPr lang="el-GR" smtClean="0"/>
              <a:t>13/3/2021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235789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4E6807-58A2-47CE-924C-F894C26A423D}" type="datetimeFigureOut">
              <a:rPr lang="el-GR" smtClean="0"/>
              <a:t>13/3/2021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4CC3BC-9061-417C-8DAE-486295DB6C29}" type="slidenum">
              <a:rPr lang="el-GR" smtClean="0"/>
              <a:t>‹#›</a:t>
            </a:fld>
            <a:endParaRPr lang="el-G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0081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4E6807-58A2-47CE-924C-F894C26A423D}" type="datetimeFigureOut">
              <a:rPr lang="el-GR" smtClean="0"/>
              <a:t>13/3/2021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3518220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4E6807-58A2-47CE-924C-F894C26A423D}" type="datetimeFigureOut">
              <a:rPr lang="el-GR" smtClean="0"/>
              <a:t>13/3/2021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4CC3BC-9061-417C-8DAE-486295DB6C29}" type="slidenum">
              <a:rPr lang="el-GR" smtClean="0"/>
              <a:t>‹#›</a:t>
            </a:fld>
            <a:endParaRPr lang="el-G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5018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4E6807-58A2-47CE-924C-F894C26A423D}" type="datetimeFigureOut">
              <a:rPr lang="el-GR" smtClean="0"/>
              <a:t>13/3/2021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2710496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4E6807-58A2-47CE-924C-F894C26A423D}" type="datetimeFigureOut">
              <a:rPr lang="el-GR" smtClean="0"/>
              <a:t>13/3/2021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97483930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4E6807-58A2-47CE-924C-F894C26A423D}" type="datetimeFigureOut">
              <a:rPr lang="el-GR" smtClean="0"/>
              <a:t>13/3/2021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31390490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4E6807-58A2-47CE-924C-F894C26A423D}" type="datetimeFigureOut">
              <a:rPr lang="el-GR" smtClean="0"/>
              <a:t>13/3/2021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4082540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4E6807-58A2-47CE-924C-F894C26A423D}" type="datetimeFigureOut">
              <a:rPr lang="el-GR" smtClean="0"/>
              <a:t>13/3/2021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12836902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4E6807-58A2-47CE-924C-F894C26A423D}" type="datetimeFigureOut">
              <a:rPr lang="el-GR" smtClean="0"/>
              <a:t>13/3/2021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151255544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4E6807-58A2-47CE-924C-F894C26A423D}" type="datetimeFigureOut">
              <a:rPr lang="el-GR" smtClean="0"/>
              <a:t>13/3/2021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24293408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4E6807-58A2-47CE-924C-F894C26A423D}" type="datetimeFigureOut">
              <a:rPr lang="el-GR" smtClean="0"/>
              <a:t>13/3/2021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35674571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E6807-58A2-47CE-924C-F894C26A423D}" type="datetimeFigureOut">
              <a:rPr lang="el-GR" smtClean="0"/>
              <a:t>13/3/2021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14620566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4E6807-58A2-47CE-924C-F894C26A423D}" type="datetimeFigureOut">
              <a:rPr lang="el-GR" smtClean="0"/>
              <a:t>13/3/2021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42363196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04E6807-58A2-47CE-924C-F894C26A423D}" type="datetimeFigureOut">
              <a:rPr lang="el-GR" smtClean="0"/>
              <a:t>13/3/2021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44CC3BC-9061-417C-8DAE-486295DB6C29}" type="slidenum">
              <a:rPr lang="el-GR" smtClean="0"/>
              <a:t>‹#›</a:t>
            </a:fld>
            <a:endParaRPr lang="el-GR"/>
          </a:p>
        </p:txBody>
      </p:sp>
    </p:spTree>
    <p:extLst>
      <p:ext uri="{BB962C8B-B14F-4D97-AF65-F5344CB8AC3E}">
        <p14:creationId xmlns:p14="http://schemas.microsoft.com/office/powerpoint/2010/main" val="26193698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4E6807-58A2-47CE-924C-F894C26A423D}" type="datetimeFigureOut">
              <a:rPr lang="el-GR" smtClean="0"/>
              <a:t>13/3/2021</a:t>
            </a:fld>
            <a:endParaRPr lang="el-G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4CC3BC-9061-417C-8DAE-486295DB6C29}" type="slidenum">
              <a:rPr lang="el-GR" smtClean="0"/>
              <a:t>‹#›</a:t>
            </a:fld>
            <a:endParaRPr lang="el-GR"/>
          </a:p>
        </p:txBody>
      </p:sp>
    </p:spTree>
    <p:extLst>
      <p:ext uri="{BB962C8B-B14F-4D97-AF65-F5344CB8AC3E}">
        <p14:creationId xmlns:p14="http://schemas.microsoft.com/office/powerpoint/2010/main" val="1784561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learningapps.org/display?v=pe8buvojk21"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video.link/w/38qbc"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learningapps.org/1830002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2995" y="2035259"/>
            <a:ext cx="9144000" cy="2387600"/>
          </a:xfrm>
        </p:spPr>
        <p:txBody>
          <a:bodyPr/>
          <a:lstStyle/>
          <a:p>
            <a:r>
              <a:rPr lang="en-US" sz="4800" dirty="0" smtClean="0">
                <a:latin typeface="Comic Sans MS" panose="030F0702030302020204" pitchFamily="66" charset="0"/>
              </a:rPr>
              <a:t>The United Kingdom</a:t>
            </a:r>
            <a:br>
              <a:rPr lang="en-US" sz="4800" dirty="0" smtClean="0">
                <a:latin typeface="Comic Sans MS" panose="030F0702030302020204" pitchFamily="66" charset="0"/>
              </a:rPr>
            </a:br>
            <a:endParaRPr lang="el-GR" sz="4800" dirty="0">
              <a:latin typeface="Comic Sans MS" panose="030F0702030302020204" pitchFamily="66" charset="0"/>
            </a:endParaRPr>
          </a:p>
        </p:txBody>
      </p:sp>
      <p:sp>
        <p:nvSpPr>
          <p:cNvPr id="3" name="Subtitle 2"/>
          <p:cNvSpPr>
            <a:spLocks noGrp="1"/>
          </p:cNvSpPr>
          <p:nvPr>
            <p:ph type="subTitle" idx="1"/>
          </p:nvPr>
        </p:nvSpPr>
        <p:spPr>
          <a:xfrm>
            <a:off x="-389817" y="4018367"/>
            <a:ext cx="9144000" cy="1655762"/>
          </a:xfrm>
        </p:spPr>
        <p:txBody>
          <a:bodyPr/>
          <a:lstStyle/>
          <a:p>
            <a:r>
              <a:rPr lang="en-US" dirty="0" smtClean="0">
                <a:latin typeface="Comic Sans MS" panose="030F0702030302020204" pitchFamily="66" charset="0"/>
              </a:rPr>
              <a:t>Symbols &amp; Traditions</a:t>
            </a:r>
            <a:endParaRPr lang="el-GR" dirty="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95" y="783989"/>
            <a:ext cx="3409188" cy="5026104"/>
          </a:xfrm>
          <a:prstGeom prst="rect">
            <a:avLst/>
          </a:prstGeom>
        </p:spPr>
      </p:pic>
    </p:spTree>
    <p:extLst>
      <p:ext uri="{BB962C8B-B14F-4D97-AF65-F5344CB8AC3E}">
        <p14:creationId xmlns:p14="http://schemas.microsoft.com/office/powerpoint/2010/main" val="21117371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Telephone Boxes</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2595" y="1599248"/>
            <a:ext cx="3186849" cy="4351338"/>
          </a:xfrm>
        </p:spPr>
      </p:pic>
      <p:sp>
        <p:nvSpPr>
          <p:cNvPr id="5" name="TextBox 4"/>
          <p:cNvSpPr txBox="1"/>
          <p:nvPr/>
        </p:nvSpPr>
        <p:spPr>
          <a:xfrm>
            <a:off x="4636826" y="3313252"/>
            <a:ext cx="5277394" cy="923330"/>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Telephone kiosks, which have a picture of a crown, for public telephones are a </a:t>
            </a:r>
            <a:r>
              <a:rPr lang="en-US" dirty="0">
                <a:solidFill>
                  <a:schemeClr val="bg1">
                    <a:lumMod val="50000"/>
                  </a:schemeClr>
                </a:solidFill>
                <a:latin typeface="Comic Sans MS" panose="030F0702030302020204" pitchFamily="66" charset="0"/>
              </a:rPr>
              <a:t>familiar sight on the streets of the </a:t>
            </a:r>
            <a:r>
              <a:rPr lang="en-US" dirty="0" smtClean="0">
                <a:solidFill>
                  <a:schemeClr val="bg1">
                    <a:lumMod val="50000"/>
                  </a:schemeClr>
                </a:solidFill>
                <a:latin typeface="Comic Sans MS" panose="030F0702030302020204" pitchFamily="66" charset="0"/>
              </a:rPr>
              <a:t>United Kingdom. </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3845232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London Buskers</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82379"/>
            <a:ext cx="5795746" cy="4351338"/>
          </a:xfrm>
        </p:spPr>
      </p:pic>
      <p:sp>
        <p:nvSpPr>
          <p:cNvPr id="5" name="TextBox 4"/>
          <p:cNvSpPr txBox="1"/>
          <p:nvPr/>
        </p:nvSpPr>
        <p:spPr>
          <a:xfrm>
            <a:off x="6779623" y="4158048"/>
            <a:ext cx="3999411" cy="369332"/>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They’re street musicians.</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41538001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anose="030F0702030302020204" pitchFamily="66" charset="0"/>
              </a:rPr>
              <a:t>Fish &amp; chips</a:t>
            </a:r>
            <a:endParaRPr lang="el-GR"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030506"/>
            <a:ext cx="4071068" cy="3053301"/>
          </a:xfrm>
        </p:spPr>
      </p:pic>
      <p:sp>
        <p:nvSpPr>
          <p:cNvPr id="5" name="TextBox 4"/>
          <p:cNvSpPr txBox="1"/>
          <p:nvPr/>
        </p:nvSpPr>
        <p:spPr>
          <a:xfrm>
            <a:off x="4975668" y="3135085"/>
            <a:ext cx="4663440" cy="1477328"/>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A classic English takeaway food; it’s the national food of England. The fish is fried and eaten with potato chips, whereas you can eat it using your fingers or small wooden forks.</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4020984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A cup of tea</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4614509" cy="4351338"/>
          </a:xfrm>
        </p:spPr>
      </p:pic>
      <p:sp>
        <p:nvSpPr>
          <p:cNvPr id="5" name="TextBox 4"/>
          <p:cNvSpPr txBox="1"/>
          <p:nvPr/>
        </p:nvSpPr>
        <p:spPr>
          <a:xfrm>
            <a:off x="5613575" y="3069771"/>
            <a:ext cx="4341223" cy="1200329"/>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The afternoon tea is a tradition in England. It is a small meal which consists of tea, scones (small cakes), sandwiches and pastries.</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12259181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The Championships, Wimbledon</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366" y="2152681"/>
            <a:ext cx="4904520" cy="3268403"/>
          </a:xfrm>
        </p:spPr>
      </p:pic>
      <p:sp>
        <p:nvSpPr>
          <p:cNvPr id="5" name="TextBox 4"/>
          <p:cNvSpPr txBox="1"/>
          <p:nvPr/>
        </p:nvSpPr>
        <p:spPr>
          <a:xfrm>
            <a:off x="5509766" y="3325217"/>
            <a:ext cx="4585063" cy="923330"/>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The oldest tennis tournament in the world is held in Wimbledon, London since 1877.</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12031008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omic Sans MS" panose="030F0702030302020204" pitchFamily="66" charset="0"/>
              </a:rPr>
              <a:t>Cricket</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333" y="1786436"/>
            <a:ext cx="5292821" cy="3341093"/>
          </a:xfrm>
        </p:spPr>
      </p:pic>
      <p:sp>
        <p:nvSpPr>
          <p:cNvPr id="5" name="TextBox 4"/>
          <p:cNvSpPr txBox="1"/>
          <p:nvPr/>
        </p:nvSpPr>
        <p:spPr>
          <a:xfrm>
            <a:off x="5858965" y="3015796"/>
            <a:ext cx="3944983" cy="1477328"/>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It’s the national sport of England, but it’s not as popular as football. It is played in the country from April to August. The players use a bat with which they hit a ball.</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368856348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Punch &amp; Judy</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690688"/>
            <a:ext cx="4862651" cy="4351338"/>
          </a:xfrm>
        </p:spPr>
      </p:pic>
      <p:sp>
        <p:nvSpPr>
          <p:cNvPr id="5" name="TextBox 4"/>
          <p:cNvSpPr txBox="1"/>
          <p:nvPr/>
        </p:nvSpPr>
        <p:spPr>
          <a:xfrm>
            <a:off x="5861717" y="3526972"/>
            <a:ext cx="3553097" cy="1200329"/>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Punch and Judy are the characters of the traditional English puppet show featuring Punch and his wife Judy.</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0800209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0515600" cy="1325563"/>
          </a:xfrm>
        </p:spPr>
        <p:txBody>
          <a:bodyPr/>
          <a:lstStyle/>
          <a:p>
            <a:r>
              <a:rPr lang="en-US" dirty="0" smtClean="0">
                <a:latin typeface="Comic Sans MS" panose="030F0702030302020204" pitchFamily="66" charset="0"/>
              </a:rPr>
              <a:t>How about checking your memory?</a:t>
            </a:r>
            <a:br>
              <a:rPr lang="en-US" dirty="0" smtClean="0">
                <a:latin typeface="Comic Sans MS" panose="030F0702030302020204" pitchFamily="66" charset="0"/>
              </a:rPr>
            </a:br>
            <a:r>
              <a:rPr lang="en-US" dirty="0" smtClean="0">
                <a:latin typeface="Comic Sans MS" panose="030F0702030302020204" pitchFamily="66" charset="0"/>
              </a:rPr>
              <a:t> </a:t>
            </a:r>
            <a:endParaRPr lang="el-GR" dirty="0">
              <a:latin typeface="Comic Sans MS" panose="030F0702030302020204" pitchFamily="66" charset="0"/>
            </a:endParaRPr>
          </a:p>
        </p:txBody>
      </p:sp>
      <p:sp>
        <p:nvSpPr>
          <p:cNvPr id="3" name="Content Placeholder 2"/>
          <p:cNvSpPr>
            <a:spLocks noGrp="1"/>
          </p:cNvSpPr>
          <p:nvPr>
            <p:ph idx="4294967295"/>
          </p:nvPr>
        </p:nvSpPr>
        <p:spPr>
          <a:xfrm>
            <a:off x="1676400" y="3106738"/>
            <a:ext cx="10515600" cy="4351337"/>
          </a:xfrm>
        </p:spPr>
        <p:txBody>
          <a:bodyPr/>
          <a:lstStyle/>
          <a:p>
            <a:pPr marL="0" indent="0">
              <a:buNone/>
            </a:pPr>
            <a:r>
              <a:rPr lang="en-US" sz="2000" dirty="0" smtClean="0">
                <a:latin typeface="Comic Sans MS" panose="030F0702030302020204" pitchFamily="66" charset="0"/>
              </a:rPr>
              <a:t>Click </a:t>
            </a:r>
            <a:r>
              <a:rPr lang="en-US" sz="2000" dirty="0" smtClean="0">
                <a:latin typeface="Comic Sans MS" panose="030F0702030302020204" pitchFamily="66" charset="0"/>
                <a:hlinkClick r:id="rId2"/>
              </a:rPr>
              <a:t>here</a:t>
            </a:r>
            <a:endParaRPr lang="en-US" sz="2000" dirty="0" smtClean="0">
              <a:latin typeface="Comic Sans MS" panose="030F0702030302020204" pitchFamily="66" charset="0"/>
            </a:endParaRPr>
          </a:p>
          <a:p>
            <a:pPr marL="0" indent="0">
              <a:buNone/>
            </a:pPr>
            <a:endParaRPr lang="en-US" dirty="0"/>
          </a:p>
          <a:p>
            <a:pPr marL="0" indent="0">
              <a:buNone/>
            </a:pPr>
            <a:endParaRPr lang="el-G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2425" y="1315289"/>
            <a:ext cx="3610749" cy="4809322"/>
          </a:xfrm>
          <a:prstGeom prst="rect">
            <a:avLst/>
          </a:prstGeom>
        </p:spPr>
      </p:pic>
    </p:spTree>
    <p:extLst>
      <p:ext uri="{BB962C8B-B14F-4D97-AF65-F5344CB8AC3E}">
        <p14:creationId xmlns:p14="http://schemas.microsoft.com/office/powerpoint/2010/main" val="20657637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latin typeface="Comic Sans MS" panose="030F0702030302020204" pitchFamily="66" charset="0"/>
              </a:rPr>
              <a:t>Do you want to learn more?</a:t>
            </a:r>
            <a:br>
              <a:rPr lang="en-US" sz="4000" dirty="0" smtClean="0">
                <a:latin typeface="Comic Sans MS" panose="030F0702030302020204" pitchFamily="66" charset="0"/>
              </a:rPr>
            </a:br>
            <a:endParaRPr lang="el-GR" sz="4000" dirty="0">
              <a:latin typeface="Comic Sans MS" panose="030F0702030302020204" pitchFamily="66" charset="0"/>
            </a:endParaRPr>
          </a:p>
        </p:txBody>
      </p:sp>
      <p:sp>
        <p:nvSpPr>
          <p:cNvPr id="3" name="Subtitle 2"/>
          <p:cNvSpPr>
            <a:spLocks noGrp="1"/>
          </p:cNvSpPr>
          <p:nvPr>
            <p:ph type="subTitle" idx="1"/>
          </p:nvPr>
        </p:nvSpPr>
        <p:spPr/>
        <p:txBody>
          <a:bodyPr/>
          <a:lstStyle/>
          <a:p>
            <a:r>
              <a:rPr lang="en-US" dirty="0">
                <a:latin typeface="Comic Sans MS" panose="030F0702030302020204" pitchFamily="66" charset="0"/>
              </a:rPr>
              <a:t>Click </a:t>
            </a:r>
            <a:r>
              <a:rPr lang="en-US" dirty="0" smtClean="0">
                <a:latin typeface="Comic Sans MS" panose="030F0702030302020204" pitchFamily="66" charset="0"/>
              </a:rPr>
              <a:t>at </a:t>
            </a:r>
            <a:r>
              <a:rPr lang="en-US" dirty="0" smtClean="0">
                <a:latin typeface="Comic Sans MS" panose="030F0702030302020204" pitchFamily="66" charset="0"/>
                <a:hlinkClick r:id="rId2"/>
              </a:rPr>
              <a:t>https://video.link/w/38qbc</a:t>
            </a:r>
            <a:endParaRPr lang="el-GR" dirty="0">
              <a:latin typeface="Comic Sans MS" panose="030F0702030302020204" pitchFamily="66" charset="0"/>
            </a:endParaRPr>
          </a:p>
        </p:txBody>
      </p:sp>
    </p:spTree>
    <p:extLst>
      <p:ext uri="{BB962C8B-B14F-4D97-AF65-F5344CB8AC3E}">
        <p14:creationId xmlns:p14="http://schemas.microsoft.com/office/powerpoint/2010/main" val="24155599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Let’s become millionaires</a:t>
            </a:r>
            <a:br>
              <a:rPr lang="en-US" sz="4000" dirty="0" smtClean="0">
                <a:latin typeface="Comic Sans MS" panose="030F0702030302020204" pitchFamily="66" charset="0"/>
              </a:rPr>
            </a:br>
            <a:endParaRPr lang="el-GR" sz="4000"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US" dirty="0">
                <a:solidFill>
                  <a:schemeClr val="bg1">
                    <a:lumMod val="50000"/>
                  </a:schemeClr>
                </a:solidFill>
                <a:latin typeface="Comic Sans MS" panose="030F0702030302020204" pitchFamily="66" charset="0"/>
              </a:rPr>
              <a:t>To play the game </a:t>
            </a:r>
            <a:r>
              <a:rPr lang="en-US" dirty="0" smtClean="0">
                <a:solidFill>
                  <a:schemeClr val="bg1">
                    <a:lumMod val="50000"/>
                  </a:schemeClr>
                </a:solidFill>
                <a:latin typeface="Comic Sans MS" panose="030F0702030302020204" pitchFamily="66" charset="0"/>
              </a:rPr>
              <a:t>click </a:t>
            </a:r>
            <a:r>
              <a:rPr lang="en-US" dirty="0" smtClean="0">
                <a:solidFill>
                  <a:schemeClr val="bg1">
                    <a:lumMod val="50000"/>
                  </a:schemeClr>
                </a:solidFill>
                <a:latin typeface="Comic Sans MS" panose="030F0702030302020204" pitchFamily="66" charset="0"/>
                <a:hlinkClick r:id="rId2"/>
              </a:rPr>
              <a:t>here</a:t>
            </a:r>
            <a:endParaRPr lang="el-GR" dirty="0">
              <a:solidFill>
                <a:schemeClr val="bg1">
                  <a:lumMod val="50000"/>
                </a:schemeClr>
              </a:solidFill>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250" y="2636101"/>
            <a:ext cx="6475982" cy="3794081"/>
          </a:xfrm>
          <a:prstGeom prst="rect">
            <a:avLst/>
          </a:prstGeom>
        </p:spPr>
      </p:pic>
    </p:spTree>
    <p:extLst>
      <p:ext uri="{BB962C8B-B14F-4D97-AF65-F5344CB8AC3E}">
        <p14:creationId xmlns:p14="http://schemas.microsoft.com/office/powerpoint/2010/main" val="34957053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St. George’s flag</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019" y="2243931"/>
            <a:ext cx="6096000" cy="3714750"/>
          </a:xfrm>
        </p:spPr>
      </p:pic>
      <p:sp>
        <p:nvSpPr>
          <p:cNvPr id="5" name="TextBox 4"/>
          <p:cNvSpPr txBox="1"/>
          <p:nvPr/>
        </p:nvSpPr>
        <p:spPr>
          <a:xfrm>
            <a:off x="4075611" y="6191794"/>
            <a:ext cx="4245429" cy="369332"/>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It’s the national flag of England</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56999247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446" y="37669"/>
            <a:ext cx="10515600" cy="1325563"/>
          </a:xfrm>
        </p:spPr>
        <p:txBody>
          <a:bodyPr>
            <a:normAutofit/>
          </a:bodyPr>
          <a:lstStyle/>
          <a:p>
            <a:r>
              <a:rPr lang="en-US" sz="4000" dirty="0" smtClean="0">
                <a:latin typeface="Comic Sans MS" panose="030F0702030302020204" pitchFamily="66" charset="0"/>
              </a:rPr>
              <a:t>Royal Coat of Arms</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9396" y="284208"/>
            <a:ext cx="4497506" cy="4351338"/>
          </a:xfrm>
        </p:spPr>
      </p:pic>
      <p:sp>
        <p:nvSpPr>
          <p:cNvPr id="5" name="TextBox 4"/>
          <p:cNvSpPr txBox="1"/>
          <p:nvPr/>
        </p:nvSpPr>
        <p:spPr>
          <a:xfrm>
            <a:off x="681446" y="4728755"/>
            <a:ext cx="9287692" cy="1754326"/>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A symbol that reflects the history of the Monarchy and the country. It’s a shield that is supported by a lion on the left and a unicorn on the right. On top of the shield one can see the Royal Crown, whereas the shield </a:t>
            </a:r>
            <a:r>
              <a:rPr lang="en-US" dirty="0">
                <a:solidFill>
                  <a:schemeClr val="bg1">
                    <a:lumMod val="50000"/>
                  </a:schemeClr>
                </a:solidFill>
                <a:latin typeface="Comic Sans MS" panose="030F0702030302020204" pitchFamily="66" charset="0"/>
              </a:rPr>
              <a:t>shows the various Royal emblems of different parts of the United Kingdom: the three lions of England in the first and fourth quarters, the lion of Scotland in the second and the harp of Ireland in the third</a:t>
            </a:r>
            <a:r>
              <a:rPr lang="en-US" dirty="0" smtClean="0">
                <a:solidFill>
                  <a:schemeClr val="bg1">
                    <a:lumMod val="50000"/>
                  </a:schemeClr>
                </a:solidFill>
                <a:latin typeface="Comic Sans MS" panose="030F0702030302020204" pitchFamily="66" charset="0"/>
              </a:rPr>
              <a:t>.</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3797792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The </a:t>
            </a:r>
            <a:r>
              <a:rPr lang="en-US" sz="4000" dirty="0" smtClean="0">
                <a:latin typeface="Comic Sans MS" panose="030F0702030302020204" pitchFamily="66" charset="0"/>
              </a:rPr>
              <a:t>Rose</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6994" y="1499054"/>
            <a:ext cx="5625972" cy="4351338"/>
          </a:xfrm>
        </p:spPr>
      </p:pic>
      <p:sp>
        <p:nvSpPr>
          <p:cNvPr id="5" name="TextBox 4"/>
          <p:cNvSpPr txBox="1"/>
          <p:nvPr/>
        </p:nvSpPr>
        <p:spPr>
          <a:xfrm>
            <a:off x="2076994" y="6230983"/>
            <a:ext cx="5708469" cy="369332"/>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It’s the national flower of </a:t>
            </a:r>
            <a:r>
              <a:rPr lang="en-US" dirty="0" smtClean="0">
                <a:solidFill>
                  <a:schemeClr val="bg1">
                    <a:lumMod val="50000"/>
                  </a:schemeClr>
                </a:solidFill>
                <a:latin typeface="Comic Sans MS" panose="030F0702030302020204" pitchFamily="66" charset="0"/>
              </a:rPr>
              <a:t>England.</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38010471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The V-Sign</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1923" y="1485990"/>
            <a:ext cx="2896359" cy="4351338"/>
          </a:xfrm>
        </p:spPr>
      </p:pic>
      <p:sp>
        <p:nvSpPr>
          <p:cNvPr id="5" name="TextBox 4"/>
          <p:cNvSpPr txBox="1"/>
          <p:nvPr/>
        </p:nvSpPr>
        <p:spPr>
          <a:xfrm>
            <a:off x="5081451" y="3370217"/>
            <a:ext cx="3513909" cy="646331"/>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It’s the symbol of victory and peace</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46921504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The </a:t>
            </a:r>
            <a:r>
              <a:rPr lang="en-US" sz="4000" dirty="0">
                <a:latin typeface="Comic Sans MS" panose="030F0702030302020204" pitchFamily="66" charset="0"/>
              </a:rPr>
              <a:t>O</a:t>
            </a:r>
            <a:r>
              <a:rPr lang="en-US" sz="4000" dirty="0" smtClean="0">
                <a:latin typeface="Comic Sans MS" panose="030F0702030302020204" pitchFamily="66" charset="0"/>
              </a:rPr>
              <a:t>ak </a:t>
            </a:r>
            <a:r>
              <a:rPr lang="en-US" sz="4000" dirty="0">
                <a:latin typeface="Comic Sans MS" panose="030F0702030302020204" pitchFamily="66" charset="0"/>
              </a:rPr>
              <a:t>T</a:t>
            </a:r>
            <a:r>
              <a:rPr lang="en-US" sz="4000" dirty="0" smtClean="0">
                <a:latin typeface="Comic Sans MS" panose="030F0702030302020204" pitchFamily="66" charset="0"/>
              </a:rPr>
              <a:t>ree</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470" y="1616619"/>
            <a:ext cx="5389157" cy="4235541"/>
          </a:xfrm>
        </p:spPr>
      </p:pic>
      <p:sp>
        <p:nvSpPr>
          <p:cNvPr id="5" name="TextBox 4"/>
          <p:cNvSpPr txBox="1"/>
          <p:nvPr/>
        </p:nvSpPr>
        <p:spPr>
          <a:xfrm>
            <a:off x="5887255" y="3272724"/>
            <a:ext cx="4206240" cy="923330"/>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It’s the national tree of England and it symbolizes strength, longevity and endurance.</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9875331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The Queen’s Guard</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7601" y="1930400"/>
            <a:ext cx="2833769" cy="3901440"/>
          </a:xfrm>
        </p:spPr>
      </p:pic>
      <p:sp>
        <p:nvSpPr>
          <p:cNvPr id="5" name="TextBox 4"/>
          <p:cNvSpPr txBox="1"/>
          <p:nvPr/>
        </p:nvSpPr>
        <p:spPr>
          <a:xfrm>
            <a:off x="4819568" y="3291839"/>
            <a:ext cx="4454434" cy="1754326"/>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The man you see in front of Buckingham Palace is the Queen’s Guard. This name is given to the contingents of infantry and cavalry soldiers. As regards, his clothes the black bearskin cap is what attracts one’s attention.</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287433650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Red London Buses</a:t>
            </a:r>
            <a:endParaRPr lang="el-GR" sz="4000" dirty="0">
              <a:latin typeface="Comic Sans MS" panose="030F0702030302020204" pitchFamily="66" charset="0"/>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7234" y="2286509"/>
            <a:ext cx="6135636" cy="2944374"/>
          </a:xfrm>
        </p:spPr>
      </p:pic>
      <p:sp>
        <p:nvSpPr>
          <p:cNvPr id="10" name="TextBox 9"/>
          <p:cNvSpPr txBox="1"/>
          <p:nvPr/>
        </p:nvSpPr>
        <p:spPr>
          <a:xfrm>
            <a:off x="6472870" y="3435530"/>
            <a:ext cx="3775166" cy="646331"/>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A big red bus is the best known symbol of London.</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14159358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Comic Sans MS" panose="030F0702030302020204" pitchFamily="66" charset="0"/>
              </a:rPr>
              <a:t>Black Cabs</a:t>
            </a:r>
            <a:endParaRPr lang="el-GR" sz="4000" dirty="0">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720" y="1825625"/>
            <a:ext cx="5333879" cy="4000409"/>
          </a:xfrm>
        </p:spPr>
      </p:pic>
      <p:sp>
        <p:nvSpPr>
          <p:cNvPr id="5" name="TextBox 4"/>
          <p:cNvSpPr txBox="1"/>
          <p:nvPr/>
        </p:nvSpPr>
        <p:spPr>
          <a:xfrm>
            <a:off x="6074229" y="3396343"/>
            <a:ext cx="3762103" cy="1200329"/>
          </a:xfrm>
          <a:prstGeom prst="rect">
            <a:avLst/>
          </a:prstGeom>
          <a:noFill/>
        </p:spPr>
        <p:txBody>
          <a:bodyPr wrap="square" rtlCol="0">
            <a:spAutoFit/>
          </a:bodyPr>
          <a:lstStyle/>
          <a:p>
            <a:r>
              <a:rPr lang="en-US" dirty="0" smtClean="0">
                <a:solidFill>
                  <a:schemeClr val="bg1">
                    <a:lumMod val="50000"/>
                  </a:schemeClr>
                </a:solidFill>
                <a:latin typeface="Comic Sans MS" panose="030F0702030302020204" pitchFamily="66" charset="0"/>
              </a:rPr>
              <a:t>London taxis are called black cabs. They look old-fashioned but they’re comfortable and speedy.</a:t>
            </a:r>
            <a:endParaRPr lang="el-GR" dirty="0">
              <a:solidFill>
                <a:schemeClr val="bg1">
                  <a:lumMod val="50000"/>
                </a:schemeClr>
              </a:solidFill>
              <a:latin typeface="Comic Sans MS" panose="030F0702030302020204" pitchFamily="66" charset="0"/>
            </a:endParaRPr>
          </a:p>
        </p:txBody>
      </p:sp>
    </p:spTree>
    <p:extLst>
      <p:ext uri="{BB962C8B-B14F-4D97-AF65-F5344CB8AC3E}">
        <p14:creationId xmlns:p14="http://schemas.microsoft.com/office/powerpoint/2010/main" val="13533415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2320</TotalTime>
  <Words>434</Words>
  <Application>Microsoft Office PowerPoint</Application>
  <PresentationFormat>Widescreen</PresentationFormat>
  <Paragraphs>38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Comic Sans MS</vt:lpstr>
      <vt:lpstr>Trebuchet MS</vt:lpstr>
      <vt:lpstr>Wingdings 3</vt:lpstr>
      <vt:lpstr>Facet</vt:lpstr>
      <vt:lpstr>The United Kingdom </vt:lpstr>
      <vt:lpstr>St. George’s flag</vt:lpstr>
      <vt:lpstr>Royal Coat of Arms</vt:lpstr>
      <vt:lpstr>The Rose</vt:lpstr>
      <vt:lpstr>The V-Sign</vt:lpstr>
      <vt:lpstr>The Oak Tree</vt:lpstr>
      <vt:lpstr>The Queen’s Guard</vt:lpstr>
      <vt:lpstr>Red London Buses</vt:lpstr>
      <vt:lpstr>Black Cabs</vt:lpstr>
      <vt:lpstr>Telephone Boxes</vt:lpstr>
      <vt:lpstr>London Buskers</vt:lpstr>
      <vt:lpstr>Fish &amp; chips</vt:lpstr>
      <vt:lpstr>A cup of tea</vt:lpstr>
      <vt:lpstr>The Championships, Wimbledon</vt:lpstr>
      <vt:lpstr>Cricket</vt:lpstr>
      <vt:lpstr>Punch &amp; Judy</vt:lpstr>
      <vt:lpstr>How about checking your memory?  </vt:lpstr>
      <vt:lpstr>Do you want to learn more? </vt:lpstr>
      <vt:lpstr>Let’s become millionaires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Kingdom</dc:title>
  <dc:creator>Styliani Manousogiannaki</dc:creator>
  <cp:lastModifiedBy>Styliani Manousogiannaki</cp:lastModifiedBy>
  <cp:revision>35</cp:revision>
  <dcterms:created xsi:type="dcterms:W3CDTF">2021-03-13T17:45:29Z</dcterms:created>
  <dcterms:modified xsi:type="dcterms:W3CDTF">2021-03-15T10:34:32Z</dcterms:modified>
</cp:coreProperties>
</file>