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2.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1"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nier Benoit" initials="BB" lastIdx="4" clrIdx="0">
    <p:extLst>
      <p:ext uri="{19B8F6BF-5375-455C-9EA6-DF929625EA0E}">
        <p15:presenceInfo xmlns:p15="http://schemas.microsoft.com/office/powerpoint/2012/main" userId="S-1-5-21-1958244796-54932174-1773829141-322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7" d="100"/>
          <a:sy n="67" d="100"/>
        </p:scale>
        <p:origin x="858" y="60"/>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1-30T14:43:01.073" idx="2">
    <p:pos x="10" y="10"/>
    <p:text>Passage en CCF de l'EP1 à compter de la session 2023 et 30 minutes ajoutées à l'EP2 sur la partie pratique</p:text>
    <p:extLst>
      <p:ext uri="{C676402C-5697-4E1C-873F-D02D1690AC5C}">
        <p15:threadingInfo xmlns:p15="http://schemas.microsoft.com/office/powerpoint/2012/main" timeZoneBias="-60"/>
      </p:ext>
    </p:extLst>
  </p:cm>
  <p:cm authorId="1" dt="2022-11-30T14:43:59.197" idx="3">
    <p:pos x="146" y="146"/>
    <p:text>Textes non encore publiés au JO</p:text>
    <p:extLst>
      <p:ext uri="{C676402C-5697-4E1C-873F-D02D1690AC5C}">
        <p15:threadingInfo xmlns:p15="http://schemas.microsoft.com/office/powerpoint/2012/main" timeZoneBias="-60"/>
      </p:ext>
    </p:extLst>
  </p:cm>
  <p:cm authorId="1" dt="2022-11-30T14:45:08.609" idx="4">
    <p:pos x="282" y="282"/>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11-30T14:42:44.225" idx="1">
    <p:pos x="7152" y="23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C17E08-ACF0-4C39-A613-A1ADCD39F3B4}" type="datetimeFigureOut">
              <a:rPr lang="fr-FR" smtClean="0"/>
              <a:t>18/06/2025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D0AE03-68FC-493E-8F76-4300956332EE}" type="slidenum">
              <a:rPr lang="fr-FR" smtClean="0"/>
              <a:t>‹N°›</a:t>
            </a:fld>
            <a:endParaRPr lang="fr-FR"/>
          </a:p>
        </p:txBody>
      </p:sp>
    </p:spTree>
    <p:extLst>
      <p:ext uri="{BB962C8B-B14F-4D97-AF65-F5344CB8AC3E}">
        <p14:creationId xmlns:p14="http://schemas.microsoft.com/office/powerpoint/2010/main" val="4033519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1</a:t>
            </a:fld>
            <a:endParaRPr lang="fr-FR"/>
          </a:p>
        </p:txBody>
      </p:sp>
    </p:spTree>
    <p:extLst>
      <p:ext uri="{BB962C8B-B14F-4D97-AF65-F5344CB8AC3E}">
        <p14:creationId xmlns:p14="http://schemas.microsoft.com/office/powerpoint/2010/main" val="119648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10</a:t>
            </a:fld>
            <a:endParaRPr lang="fr-FR"/>
          </a:p>
        </p:txBody>
      </p:sp>
    </p:spTree>
    <p:extLst>
      <p:ext uri="{BB962C8B-B14F-4D97-AF65-F5344CB8AC3E}">
        <p14:creationId xmlns:p14="http://schemas.microsoft.com/office/powerpoint/2010/main" val="1257099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11</a:t>
            </a:fld>
            <a:endParaRPr lang="fr-FR"/>
          </a:p>
        </p:txBody>
      </p:sp>
    </p:spTree>
    <p:extLst>
      <p:ext uri="{BB962C8B-B14F-4D97-AF65-F5344CB8AC3E}">
        <p14:creationId xmlns:p14="http://schemas.microsoft.com/office/powerpoint/2010/main" val="2599837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12</a:t>
            </a:fld>
            <a:endParaRPr lang="fr-FR"/>
          </a:p>
        </p:txBody>
      </p:sp>
    </p:spTree>
    <p:extLst>
      <p:ext uri="{BB962C8B-B14F-4D97-AF65-F5344CB8AC3E}">
        <p14:creationId xmlns:p14="http://schemas.microsoft.com/office/powerpoint/2010/main" val="1385889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2</a:t>
            </a:fld>
            <a:endParaRPr lang="fr-FR"/>
          </a:p>
        </p:txBody>
      </p:sp>
    </p:spTree>
    <p:extLst>
      <p:ext uri="{BB962C8B-B14F-4D97-AF65-F5344CB8AC3E}">
        <p14:creationId xmlns:p14="http://schemas.microsoft.com/office/powerpoint/2010/main" val="1683006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3</a:t>
            </a:fld>
            <a:endParaRPr lang="fr-FR"/>
          </a:p>
        </p:txBody>
      </p:sp>
    </p:spTree>
    <p:extLst>
      <p:ext uri="{BB962C8B-B14F-4D97-AF65-F5344CB8AC3E}">
        <p14:creationId xmlns:p14="http://schemas.microsoft.com/office/powerpoint/2010/main" val="528355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4</a:t>
            </a:fld>
            <a:endParaRPr lang="fr-FR"/>
          </a:p>
        </p:txBody>
      </p:sp>
    </p:spTree>
    <p:extLst>
      <p:ext uri="{BB962C8B-B14F-4D97-AF65-F5344CB8AC3E}">
        <p14:creationId xmlns:p14="http://schemas.microsoft.com/office/powerpoint/2010/main" val="3604607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5</a:t>
            </a:fld>
            <a:endParaRPr lang="fr-FR"/>
          </a:p>
        </p:txBody>
      </p:sp>
    </p:spTree>
    <p:extLst>
      <p:ext uri="{BB962C8B-B14F-4D97-AF65-F5344CB8AC3E}">
        <p14:creationId xmlns:p14="http://schemas.microsoft.com/office/powerpoint/2010/main" val="2467672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6</a:t>
            </a:fld>
            <a:endParaRPr lang="fr-FR"/>
          </a:p>
        </p:txBody>
      </p:sp>
    </p:spTree>
    <p:extLst>
      <p:ext uri="{BB962C8B-B14F-4D97-AF65-F5344CB8AC3E}">
        <p14:creationId xmlns:p14="http://schemas.microsoft.com/office/powerpoint/2010/main" val="520147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7</a:t>
            </a:fld>
            <a:endParaRPr lang="fr-FR"/>
          </a:p>
        </p:txBody>
      </p:sp>
    </p:spTree>
    <p:extLst>
      <p:ext uri="{BB962C8B-B14F-4D97-AF65-F5344CB8AC3E}">
        <p14:creationId xmlns:p14="http://schemas.microsoft.com/office/powerpoint/2010/main" val="3156409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8</a:t>
            </a:fld>
            <a:endParaRPr lang="fr-FR"/>
          </a:p>
        </p:txBody>
      </p:sp>
    </p:spTree>
    <p:extLst>
      <p:ext uri="{BB962C8B-B14F-4D97-AF65-F5344CB8AC3E}">
        <p14:creationId xmlns:p14="http://schemas.microsoft.com/office/powerpoint/2010/main" val="2988465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EDD0AE03-68FC-493E-8F76-4300956332EE}" type="slidenum">
              <a:rPr lang="fr-FR" smtClean="0"/>
              <a:t>9</a:t>
            </a:fld>
            <a:endParaRPr lang="fr-FR"/>
          </a:p>
        </p:txBody>
      </p:sp>
    </p:spTree>
    <p:extLst>
      <p:ext uri="{BB962C8B-B14F-4D97-AF65-F5344CB8AC3E}">
        <p14:creationId xmlns:p14="http://schemas.microsoft.com/office/powerpoint/2010/main" val="374464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A28364BD-9E1A-4AAD-86A9-AF61705A97D9}"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224540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5325609-620F-43A9-8654-EE7C103F24A5}"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198770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BEEC8D9-783D-4D3E-B4FB-2D7944579E5E}"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1931888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269424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816F7216-5CD0-40DD-8EDA-3D2FEEF98884}"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3332812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2FAD641D-7462-4A10-9857-785C3AEC9A6D}" type="datetime1">
              <a:rPr lang="fr-FR" smtClean="0"/>
              <a:t>18/06/2025</a:t>
            </a:fld>
            <a:endParaRPr lang="fr-FR"/>
          </a:p>
        </p:txBody>
      </p:sp>
      <p:sp>
        <p:nvSpPr>
          <p:cNvPr id="6" name="Espace réservé du pied de page 5"/>
          <p:cNvSpPr>
            <a:spLocks noGrp="1"/>
          </p:cNvSpPr>
          <p:nvPr>
            <p:ph type="ftr" sz="quarter" idx="11"/>
          </p:nvPr>
        </p:nvSpPr>
        <p:spPr/>
        <p:txBody>
          <a:bodyPr/>
          <a:lstStyle/>
          <a:p>
            <a:r>
              <a:rPr lang="fr-FR"/>
              <a:t>Benoît BERNIER - IEN filière alimentation</a:t>
            </a:r>
          </a:p>
        </p:txBody>
      </p:sp>
      <p:sp>
        <p:nvSpPr>
          <p:cNvPr id="7" name="Espace réservé du numéro de diapositive 6"/>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4099441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A6D1F66-2114-4274-9336-8111A99EC5E4}" type="datetime1">
              <a:rPr lang="fr-FR" smtClean="0"/>
              <a:t>18/06/2025</a:t>
            </a:fld>
            <a:endParaRPr lang="fr-FR"/>
          </a:p>
        </p:txBody>
      </p:sp>
      <p:sp>
        <p:nvSpPr>
          <p:cNvPr id="8" name="Espace réservé du pied de page 7"/>
          <p:cNvSpPr>
            <a:spLocks noGrp="1"/>
          </p:cNvSpPr>
          <p:nvPr>
            <p:ph type="ftr" sz="quarter" idx="11"/>
          </p:nvPr>
        </p:nvSpPr>
        <p:spPr/>
        <p:txBody>
          <a:bodyPr/>
          <a:lstStyle/>
          <a:p>
            <a:r>
              <a:rPr lang="fr-FR"/>
              <a:t>Benoît BERNIER - IEN filière alimentation</a:t>
            </a:r>
          </a:p>
        </p:txBody>
      </p:sp>
      <p:sp>
        <p:nvSpPr>
          <p:cNvPr id="9" name="Espace réservé du numéro de diapositive 8"/>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2335144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12186D1-6651-41DF-B4B0-682B4FC27EF9}" type="datetime1">
              <a:rPr lang="fr-FR" smtClean="0"/>
              <a:t>18/06/2025</a:t>
            </a:fld>
            <a:endParaRPr lang="fr-FR"/>
          </a:p>
        </p:txBody>
      </p:sp>
      <p:sp>
        <p:nvSpPr>
          <p:cNvPr id="4" name="Espace réservé du pied de page 3"/>
          <p:cNvSpPr>
            <a:spLocks noGrp="1"/>
          </p:cNvSpPr>
          <p:nvPr>
            <p:ph type="ftr" sz="quarter" idx="11"/>
          </p:nvPr>
        </p:nvSpPr>
        <p:spPr/>
        <p:txBody>
          <a:bodyPr/>
          <a:lstStyle/>
          <a:p>
            <a:r>
              <a:rPr lang="fr-FR"/>
              <a:t>Benoît BERNIER - IEN filière alimentation</a:t>
            </a:r>
          </a:p>
        </p:txBody>
      </p:sp>
      <p:sp>
        <p:nvSpPr>
          <p:cNvPr id="5" name="Espace réservé du numéro de diapositive 4"/>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1933689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DCEC7B-CF8F-4C26-A17D-163AC77E32A4}" type="datetime1">
              <a:rPr lang="fr-FR" smtClean="0"/>
              <a:t>18/06/2025</a:t>
            </a:fld>
            <a:endParaRPr lang="fr-FR"/>
          </a:p>
        </p:txBody>
      </p:sp>
      <p:sp>
        <p:nvSpPr>
          <p:cNvPr id="3" name="Espace réservé du pied de page 2"/>
          <p:cNvSpPr>
            <a:spLocks noGrp="1"/>
          </p:cNvSpPr>
          <p:nvPr>
            <p:ph type="ftr" sz="quarter" idx="11"/>
          </p:nvPr>
        </p:nvSpPr>
        <p:spPr/>
        <p:txBody>
          <a:bodyPr/>
          <a:lstStyle/>
          <a:p>
            <a:r>
              <a:rPr lang="fr-FR"/>
              <a:t>Benoît BERNIER - IEN filière alimentation</a:t>
            </a:r>
          </a:p>
        </p:txBody>
      </p:sp>
      <p:sp>
        <p:nvSpPr>
          <p:cNvPr id="4" name="Espace réservé du numéro de diapositive 3"/>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4743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8CAA9AD-9FA7-4646-990C-C888F847A156}" type="datetime1">
              <a:rPr lang="fr-FR" smtClean="0"/>
              <a:t>18/06/2025</a:t>
            </a:fld>
            <a:endParaRPr lang="fr-FR"/>
          </a:p>
        </p:txBody>
      </p:sp>
      <p:sp>
        <p:nvSpPr>
          <p:cNvPr id="6" name="Espace réservé du pied de page 5"/>
          <p:cNvSpPr>
            <a:spLocks noGrp="1"/>
          </p:cNvSpPr>
          <p:nvPr>
            <p:ph type="ftr" sz="quarter" idx="11"/>
          </p:nvPr>
        </p:nvSpPr>
        <p:spPr/>
        <p:txBody>
          <a:bodyPr/>
          <a:lstStyle/>
          <a:p>
            <a:r>
              <a:rPr lang="fr-FR"/>
              <a:t>Benoît BERNIER - IEN filière alimentation</a:t>
            </a:r>
          </a:p>
        </p:txBody>
      </p:sp>
      <p:sp>
        <p:nvSpPr>
          <p:cNvPr id="7" name="Espace réservé du numéro de diapositive 6"/>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273266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019E9681-0E6E-406C-9ADD-F04C10A28008}" type="datetime1">
              <a:rPr lang="fr-FR" smtClean="0"/>
              <a:t>18/06/2025</a:t>
            </a:fld>
            <a:endParaRPr lang="fr-FR"/>
          </a:p>
        </p:txBody>
      </p:sp>
      <p:sp>
        <p:nvSpPr>
          <p:cNvPr id="6" name="Espace réservé du pied de page 5"/>
          <p:cNvSpPr>
            <a:spLocks noGrp="1"/>
          </p:cNvSpPr>
          <p:nvPr>
            <p:ph type="ftr" sz="quarter" idx="11"/>
          </p:nvPr>
        </p:nvSpPr>
        <p:spPr/>
        <p:txBody>
          <a:bodyPr/>
          <a:lstStyle/>
          <a:p>
            <a:r>
              <a:rPr lang="fr-FR"/>
              <a:t>Benoît BERNIER - IEN filière alimentation</a:t>
            </a:r>
          </a:p>
        </p:txBody>
      </p:sp>
      <p:sp>
        <p:nvSpPr>
          <p:cNvPr id="7" name="Espace réservé du numéro de diapositive 6"/>
          <p:cNvSpPr>
            <a:spLocks noGrp="1"/>
          </p:cNvSpPr>
          <p:nvPr>
            <p:ph type="sldNum" sz="quarter" idx="12"/>
          </p:nvPr>
        </p:nvSpPr>
        <p:spPr/>
        <p:txBody>
          <a:bodyPr/>
          <a:lstStyle/>
          <a:p>
            <a:fld id="{30A871DD-6D03-408B-8B85-DC6F055F27F7}" type="slidenum">
              <a:rPr lang="fr-FR" smtClean="0"/>
              <a:t>‹N°›</a:t>
            </a:fld>
            <a:endParaRPr lang="fr-FR"/>
          </a:p>
        </p:txBody>
      </p:sp>
    </p:spTree>
    <p:extLst>
      <p:ext uri="{BB962C8B-B14F-4D97-AF65-F5344CB8AC3E}">
        <p14:creationId xmlns:p14="http://schemas.microsoft.com/office/powerpoint/2010/main" val="361589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94326-8AE1-48AB-AFCE-1687E9DDF673}" type="datetime1">
              <a:rPr lang="fr-FR" smtClean="0"/>
              <a:t>18/06/2025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Benoît BERNIER - IEN filière alimentation</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A871DD-6D03-408B-8B85-DC6F055F27F7}" type="slidenum">
              <a:rPr lang="fr-FR" smtClean="0"/>
              <a:t>‹N°›</a:t>
            </a:fld>
            <a:endParaRPr lang="fr-FR"/>
          </a:p>
        </p:txBody>
      </p:sp>
    </p:spTree>
    <p:extLst>
      <p:ext uri="{BB962C8B-B14F-4D97-AF65-F5344CB8AC3E}">
        <p14:creationId xmlns:p14="http://schemas.microsoft.com/office/powerpoint/2010/main" val="1408560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metiers-alimentation.ac-versailles.fr/"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3.jpg"/><Relationship Id="rId4" Type="http://schemas.openxmlformats.org/officeDocument/2006/relationships/hyperlink" Target="https://www.metiers-alimentation.ac-versailles.f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2"/>
            <a:ext cx="9144000" cy="3595412"/>
          </a:xfrm>
        </p:spPr>
        <p:txBody>
          <a:bodyPr>
            <a:normAutofit fontScale="90000"/>
          </a:bodyPr>
          <a:lstStyle/>
          <a:p>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r>
              <a:rPr lang="fr-FR" sz="6700" b="1" dirty="0">
                <a:effectLst>
                  <a:outerShdw blurRad="38100" dist="38100" dir="2700000" algn="tl">
                    <a:srgbClr val="000000">
                      <a:alpha val="43137"/>
                    </a:srgbClr>
                  </a:outerShdw>
                </a:effectLst>
              </a:rPr>
              <a:t>Métiers de l’alimentation </a:t>
            </a:r>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r>
              <a:rPr lang="fr-FR" sz="5300" b="1" dirty="0">
                <a:effectLst>
                  <a:outerShdw blurRad="38100" dist="38100" dir="2700000" algn="tl">
                    <a:srgbClr val="000000">
                      <a:alpha val="43137"/>
                    </a:srgbClr>
                  </a:outerShdw>
                </a:effectLst>
              </a:rPr>
              <a:t>2022-2023</a:t>
            </a:r>
            <a:br>
              <a:rPr lang="fr-FR" dirty="0"/>
            </a:b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322" y="5452553"/>
            <a:ext cx="4969974" cy="849035"/>
          </a:xfrm>
          <a:prstGeom prst="rect">
            <a:avLst/>
          </a:prstGeom>
        </p:spPr>
      </p:pic>
      <p:sp>
        <p:nvSpPr>
          <p:cNvPr id="5" name="Rectangle 4"/>
          <p:cNvSpPr/>
          <p:nvPr/>
        </p:nvSpPr>
        <p:spPr>
          <a:xfrm>
            <a:off x="1135155" y="5692404"/>
            <a:ext cx="4960845" cy="369332"/>
          </a:xfrm>
          <a:prstGeom prst="rect">
            <a:avLst/>
          </a:prstGeom>
        </p:spPr>
        <p:txBody>
          <a:bodyPr wrap="none">
            <a:spAutoFit/>
          </a:bodyPr>
          <a:lstStyle/>
          <a:p>
            <a:r>
              <a:rPr lang="fr-FR" dirty="0">
                <a:hlinkClick r:id="rId4"/>
              </a:rPr>
              <a:t>https</a:t>
            </a:r>
            <a:r>
              <a:rPr lang="fr-FR" dirty="0">
                <a:solidFill>
                  <a:srgbClr val="0070C0"/>
                </a:solidFill>
                <a:hlinkClick r:id="rId4"/>
              </a:rPr>
              <a:t>://www.metiers-alimentation.ac-versailles.fr/</a:t>
            </a:r>
            <a:r>
              <a:rPr lang="fr-FR" dirty="0">
                <a:solidFill>
                  <a:srgbClr val="0070C0"/>
                </a:solidFill>
              </a:rPr>
              <a:t> </a:t>
            </a:r>
          </a:p>
        </p:txBody>
      </p:sp>
      <p:sp>
        <p:nvSpPr>
          <p:cNvPr id="6" name="Espace réservé de la date 5"/>
          <p:cNvSpPr>
            <a:spLocks noGrp="1"/>
          </p:cNvSpPr>
          <p:nvPr>
            <p:ph type="dt" sz="half" idx="10"/>
          </p:nvPr>
        </p:nvSpPr>
        <p:spPr/>
        <p:txBody>
          <a:bodyPr/>
          <a:lstStyle/>
          <a:p>
            <a:fld id="{2CD83559-A3C2-4F6E-91E6-86158D619FAB}" type="datetime1">
              <a:rPr lang="fr-FR" smtClean="0"/>
              <a:t>18/06/2025</a:t>
            </a:fld>
            <a:endParaRPr lang="fr-FR"/>
          </a:p>
        </p:txBody>
      </p:sp>
      <p:sp>
        <p:nvSpPr>
          <p:cNvPr id="7" name="Espace réservé du pied de page 6"/>
          <p:cNvSpPr>
            <a:spLocks noGrp="1"/>
          </p:cNvSpPr>
          <p:nvPr>
            <p:ph type="ftr" sz="quarter" idx="11"/>
          </p:nvPr>
        </p:nvSpPr>
        <p:spPr/>
        <p:txBody>
          <a:bodyPr/>
          <a:lstStyle/>
          <a:p>
            <a:r>
              <a:rPr lang="fr-FR"/>
              <a:t>Benoît BERNIER - IEN filière alimentation</a:t>
            </a:r>
          </a:p>
        </p:txBody>
      </p:sp>
      <p:sp>
        <p:nvSpPr>
          <p:cNvPr id="8" name="Espace réservé du numéro de diapositive 7"/>
          <p:cNvSpPr>
            <a:spLocks noGrp="1"/>
          </p:cNvSpPr>
          <p:nvPr>
            <p:ph type="sldNum" sz="quarter" idx="12"/>
          </p:nvPr>
        </p:nvSpPr>
        <p:spPr/>
        <p:txBody>
          <a:bodyPr/>
          <a:lstStyle/>
          <a:p>
            <a:fld id="{30A871DD-6D03-408B-8B85-DC6F055F27F7}" type="slidenum">
              <a:rPr lang="fr-FR" smtClean="0"/>
              <a:t>1</a:t>
            </a:fld>
            <a:endParaRPr lang="fr-FR"/>
          </a:p>
        </p:txBody>
      </p:sp>
      <p:pic>
        <p:nvPicPr>
          <p:cNvPr id="9" name="Image 8"/>
          <p:cNvPicPr>
            <a:picLocks noChangeAspect="1"/>
          </p:cNvPicPr>
          <p:nvPr/>
        </p:nvPicPr>
        <p:blipFill>
          <a:blip r:embed="rId5"/>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3248589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86559" y="2157387"/>
            <a:ext cx="9384323" cy="1325563"/>
          </a:xfrm>
        </p:spPr>
        <p:txBody>
          <a:bodyPr/>
          <a:lstStyle/>
          <a:p>
            <a:pPr algn="ctr"/>
            <a:r>
              <a:rPr lang="fr-FR" b="1" dirty="0">
                <a:effectLst>
                  <a:outerShdw blurRad="38100" dist="38100" dir="2700000" algn="tl">
                    <a:srgbClr val="000000">
                      <a:alpha val="43137"/>
                    </a:srgbClr>
                  </a:outerShdw>
                </a:effectLst>
              </a:rPr>
              <a:t>3) Principes et modalités du CCF</a:t>
            </a:r>
          </a:p>
        </p:txBody>
      </p:sp>
      <p:sp>
        <p:nvSpPr>
          <p:cNvPr id="3" name="Espace réservé du contenu 2"/>
          <p:cNvSpPr>
            <a:spLocks noGrp="1"/>
          </p:cNvSpPr>
          <p:nvPr>
            <p:ph idx="1"/>
          </p:nvPr>
        </p:nvSpPr>
        <p:spPr>
          <a:xfrm>
            <a:off x="838200" y="3087757"/>
            <a:ext cx="10515600" cy="3089205"/>
          </a:xfrm>
        </p:spPr>
        <p:txBody>
          <a:bodyPr>
            <a:normAutofit/>
          </a:bodyPr>
          <a:lstStyle/>
          <a:p>
            <a:endParaRPr lang="fr-FR" sz="3600" b="1" dirty="0"/>
          </a:p>
        </p:txBody>
      </p:sp>
      <p:sp>
        <p:nvSpPr>
          <p:cNvPr id="4" name="Espace réservé de la date 3"/>
          <p:cNvSpPr>
            <a:spLocks noGrp="1"/>
          </p:cNvSpPr>
          <p:nvPr>
            <p:ph type="dt" sz="half" idx="10"/>
          </p:nvPr>
        </p:nvSpPr>
        <p:spPr/>
        <p:txBody>
          <a:bodyPr/>
          <a:lstStyle/>
          <a:p>
            <a:fld id="{3ABAAB58-D8B6-43E1-872F-5EB791321E31}"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10</a:t>
            </a:fld>
            <a:endParaRPr lang="fr-FR"/>
          </a:p>
        </p:txBody>
      </p:sp>
      <p:pic>
        <p:nvPicPr>
          <p:cNvPr id="7" name="Image 6"/>
          <p:cNvPicPr>
            <a:picLocks noChangeAspect="1"/>
          </p:cNvPicPr>
          <p:nvPr/>
        </p:nvPicPr>
        <p:blipFill>
          <a:blip r:embed="rId3"/>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3398003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1158875"/>
          </a:xfrm>
        </p:spPr>
        <p:txBody>
          <a:bodyPr>
            <a:normAutofit fontScale="90000"/>
          </a:bodyPr>
          <a:lstStyle/>
          <a:p>
            <a:pPr algn="ctr"/>
            <a:r>
              <a:rPr lang="fr-FR" b="1" dirty="0">
                <a:effectLst>
                  <a:outerShdw blurRad="38100" dist="38100" dir="2700000" algn="tl">
                    <a:srgbClr val="000000">
                      <a:alpha val="43137"/>
                    </a:srgbClr>
                  </a:outerShdw>
                </a:effectLst>
              </a:rPr>
              <a:t>Les modalités </a:t>
            </a:r>
            <a:br>
              <a:rPr lang="fr-FR" b="1" dirty="0">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du CCF « continué » à partir de 2023</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11</a:t>
            </a:fld>
            <a:endParaRPr lang="fr-F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sp>
        <p:nvSpPr>
          <p:cNvPr id="3" name="Espace réservé du contenu 2"/>
          <p:cNvSpPr>
            <a:spLocks noGrp="1"/>
          </p:cNvSpPr>
          <p:nvPr>
            <p:ph idx="1"/>
          </p:nvPr>
        </p:nvSpPr>
        <p:spPr>
          <a:xfrm>
            <a:off x="357809" y="1683026"/>
            <a:ext cx="11463130" cy="4673323"/>
          </a:xfrm>
        </p:spPr>
        <p:txBody>
          <a:bodyPr>
            <a:normAutofit fontScale="32500" lnSpcReduction="20000"/>
          </a:bodyPr>
          <a:lstStyle/>
          <a:p>
            <a:pPr marL="0" indent="0">
              <a:buNone/>
            </a:pPr>
            <a:endParaRPr lang="fr-FR" sz="7400" b="1" dirty="0">
              <a:solidFill>
                <a:srgbClr val="FF0000"/>
              </a:solidFill>
            </a:endParaRPr>
          </a:p>
          <a:p>
            <a:pPr marL="0" indent="0">
              <a:buNone/>
            </a:pPr>
            <a:r>
              <a:rPr lang="fr-FR" sz="7400" b="1" dirty="0">
                <a:solidFill>
                  <a:srgbClr val="FF0000"/>
                </a:solidFill>
              </a:rPr>
              <a:t>Plusieurs</a:t>
            </a:r>
            <a:r>
              <a:rPr lang="fr-FR" sz="7400" dirty="0">
                <a:solidFill>
                  <a:srgbClr val="FF0000"/>
                </a:solidFill>
              </a:rPr>
              <a:t> </a:t>
            </a:r>
            <a:r>
              <a:rPr lang="fr-FR" sz="7400" b="1" dirty="0">
                <a:solidFill>
                  <a:srgbClr val="FF0000"/>
                </a:solidFill>
              </a:rPr>
              <a:t>situations professionnelles</a:t>
            </a:r>
            <a:r>
              <a:rPr lang="fr-FR" sz="7400" dirty="0">
                <a:solidFill>
                  <a:srgbClr val="FF0000"/>
                </a:solidFill>
              </a:rPr>
              <a:t> </a:t>
            </a:r>
            <a:r>
              <a:rPr lang="fr-FR" sz="7400" dirty="0"/>
              <a:t>écrites, orales et pratiques organisées dans le cadre de la formation au fur et à mesure que les apprenants atteignent le niveau requis. Le degré d’exigences est identique à celui des épreuves ponctuelles écrites, orales et pratiques au fur et à mesure que les apprenants atteignent le niveau requis.</a:t>
            </a:r>
          </a:p>
          <a:p>
            <a:pPr marL="0" indent="0">
              <a:buNone/>
            </a:pPr>
            <a:endParaRPr lang="fr-FR" sz="7400" dirty="0"/>
          </a:p>
          <a:p>
            <a:pPr marL="285750" lvl="0" indent="-285750">
              <a:buFontTx/>
              <a:buChar char="-"/>
            </a:pPr>
            <a:r>
              <a:rPr lang="fr-FR" sz="7400" dirty="0">
                <a:solidFill>
                  <a:srgbClr val="002060"/>
                </a:solidFill>
              </a:rPr>
              <a:t>Dans le cadre de la progression pédagogique ordinaire de l’équipe </a:t>
            </a:r>
          </a:p>
          <a:p>
            <a:pPr marL="285750" lvl="0" indent="-285750">
              <a:buFontTx/>
              <a:buChar char="-"/>
            </a:pPr>
            <a:r>
              <a:rPr lang="fr-FR" sz="7400" dirty="0">
                <a:solidFill>
                  <a:srgbClr val="002060"/>
                </a:solidFill>
              </a:rPr>
              <a:t>Des évaluations classiques en continu selon la progression des élèves (écrits, pratiques et oraux), à formaliser et conserver</a:t>
            </a:r>
          </a:p>
          <a:p>
            <a:pPr marL="285750" lvl="0" indent="-285750">
              <a:buFontTx/>
              <a:buChar char="-"/>
            </a:pPr>
            <a:r>
              <a:rPr lang="fr-FR" sz="7400" dirty="0">
                <a:solidFill>
                  <a:srgbClr val="002060"/>
                </a:solidFill>
              </a:rPr>
              <a:t>Faire des évaluation en cours de formation (des formalisations et des modalités d’évaluation libres, en s’inspirant des outils fournis dans le cadre du ponctuel)</a:t>
            </a:r>
          </a:p>
          <a:p>
            <a:pPr marL="285750" lvl="0" indent="-285750">
              <a:buFontTx/>
              <a:buChar char="-"/>
            </a:pPr>
            <a:r>
              <a:rPr lang="fr-FR" sz="7400" dirty="0">
                <a:solidFill>
                  <a:srgbClr val="002060"/>
                </a:solidFill>
              </a:rPr>
              <a:t>Accompagnement et contrôle des inspecteurs</a:t>
            </a:r>
          </a:p>
          <a:p>
            <a:pPr marL="285750" lvl="0" indent="-285750">
              <a:buFontTx/>
              <a:buChar char="-"/>
            </a:pPr>
            <a:r>
              <a:rPr lang="fr-FR" sz="7400" dirty="0">
                <a:solidFill>
                  <a:srgbClr val="002060"/>
                </a:solidFill>
              </a:rPr>
              <a:t>Progression sur le cursus de formation permettant d’aborder toutes les compétences (en ponctuel par sondage)</a:t>
            </a:r>
            <a:endParaRPr lang="fr-FR" sz="7400" dirty="0"/>
          </a:p>
          <a:p>
            <a:endParaRPr lang="fr-FR" dirty="0"/>
          </a:p>
        </p:txBody>
      </p:sp>
    </p:spTree>
    <p:extLst>
      <p:ext uri="{BB962C8B-B14F-4D97-AF65-F5344CB8AC3E}">
        <p14:creationId xmlns:p14="http://schemas.microsoft.com/office/powerpoint/2010/main" val="3839046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1158875"/>
          </a:xfrm>
        </p:spPr>
        <p:txBody>
          <a:bodyPr>
            <a:normAutofit fontScale="90000"/>
          </a:bodyPr>
          <a:lstStyle/>
          <a:p>
            <a:pPr algn="ctr"/>
            <a:r>
              <a:rPr lang="fr-FR" b="1" dirty="0">
                <a:effectLst>
                  <a:outerShdw blurRad="38100" dist="38100" dir="2700000" algn="tl">
                    <a:srgbClr val="000000">
                      <a:alpha val="43137"/>
                    </a:srgbClr>
                  </a:outerShdw>
                </a:effectLst>
              </a:rPr>
              <a:t>Les modalités et principes</a:t>
            </a:r>
            <a:br>
              <a:rPr lang="fr-FR" b="1" dirty="0">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du CCF « continué » à partir de 2023</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12</a:t>
            </a:fld>
            <a:endParaRPr lang="fr-F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sp>
        <p:nvSpPr>
          <p:cNvPr id="3" name="Espace réservé du contenu 2"/>
          <p:cNvSpPr>
            <a:spLocks noGrp="1"/>
          </p:cNvSpPr>
          <p:nvPr>
            <p:ph idx="1"/>
          </p:nvPr>
        </p:nvSpPr>
        <p:spPr>
          <a:xfrm>
            <a:off x="357809" y="1838350"/>
            <a:ext cx="11463130" cy="4518000"/>
          </a:xfrm>
        </p:spPr>
        <p:txBody>
          <a:bodyPr>
            <a:normAutofit fontScale="25000" lnSpcReduction="20000"/>
          </a:bodyPr>
          <a:lstStyle/>
          <a:p>
            <a:pPr marL="0" lvl="0" indent="0">
              <a:buNone/>
            </a:pPr>
            <a:r>
              <a:rPr lang="fr-FR" sz="8800" dirty="0"/>
              <a:t>En entreprises, le professeur/formateur de spécialité et le professionnel évaluent les compétences du pôle.</a:t>
            </a:r>
          </a:p>
          <a:p>
            <a:pPr lvl="0"/>
            <a:r>
              <a:rPr lang="fr-FR" sz="8800" dirty="0">
                <a:solidFill>
                  <a:srgbClr val="002060"/>
                </a:solidFill>
              </a:rPr>
              <a:t>Dans ce cadre, il faut imaginer quelques moments spécifiques (1 à 2, un peut suffire mais deux serait l’idéal) où l’élève est en situation, avec un temps dédié à l’évaluation. Le professionnel envisagera d’autres moments d’évaluation après échange avec le professeur.</a:t>
            </a:r>
          </a:p>
          <a:p>
            <a:pPr lvl="0"/>
            <a:r>
              <a:rPr lang="fr-FR" sz="8800" dirty="0">
                <a:solidFill>
                  <a:srgbClr val="002060"/>
                </a:solidFill>
              </a:rPr>
              <a:t>Enjeu : faire prendre conscience aux professionnels de leur rôle dans l’évaluation certificative et de l’appréhension fondamental de la progression de l’élève dans sa formation. Demander un formalisme minimal pour le mettre dans le dossier du candidat (traçabilité).</a:t>
            </a:r>
          </a:p>
          <a:p>
            <a:pPr lvl="0"/>
            <a:endParaRPr lang="fr-FR" sz="8800" dirty="0"/>
          </a:p>
          <a:p>
            <a:r>
              <a:rPr lang="fr-FR" sz="8800" dirty="0"/>
              <a:t>En fin du cursus de formation, l’équipe pédagogique </a:t>
            </a:r>
            <a:r>
              <a:rPr lang="fr-FR" sz="8800" b="1" dirty="0"/>
              <a:t>et</a:t>
            </a:r>
            <a:r>
              <a:rPr lang="fr-FR" sz="8800" dirty="0"/>
              <a:t> un professionnel s’appuient sur les évaluations effectuées afin de dégager un profil de compétences qui est traduit en note finale pour l’épreuve.</a:t>
            </a:r>
          </a:p>
          <a:p>
            <a:r>
              <a:rPr lang="fr-FR" sz="8800" dirty="0">
                <a:solidFill>
                  <a:srgbClr val="002060"/>
                </a:solidFill>
              </a:rPr>
              <a:t>C’est à ce moment que la synthèse se fait entre l’équipe et le professionnel (celui qui a connu la dernière PFMP)</a:t>
            </a:r>
            <a:endParaRPr lang="fr-FR" sz="3200" dirty="0"/>
          </a:p>
          <a:p>
            <a:pPr marL="0" indent="0">
              <a:buNone/>
            </a:pPr>
            <a:r>
              <a:rPr lang="fr-FR" sz="6400" dirty="0"/>
              <a:t>L’inspecteur de l’éducation nationale en charge de la spécialité veille au bon déroulement des situations d’évaluation organisées sous la responsabilité du chef d’établissement et à l’harmonisation de l’évaluation. </a:t>
            </a:r>
          </a:p>
          <a:p>
            <a:endParaRPr lang="fr-FR" dirty="0"/>
          </a:p>
        </p:txBody>
      </p:sp>
    </p:spTree>
    <p:extLst>
      <p:ext uri="{BB962C8B-B14F-4D97-AF65-F5344CB8AC3E}">
        <p14:creationId xmlns:p14="http://schemas.microsoft.com/office/powerpoint/2010/main" val="3722723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DCEC7B-CF8F-4C26-A17D-163AC77E32A4}" type="datetime1">
              <a:rPr lang="fr-FR" smtClean="0"/>
              <a:t>18/06/2025</a:t>
            </a:fld>
            <a:endParaRPr lang="fr-FR"/>
          </a:p>
        </p:txBody>
      </p:sp>
      <p:sp>
        <p:nvSpPr>
          <p:cNvPr id="3" name="Espace réservé du pied de page 2"/>
          <p:cNvSpPr>
            <a:spLocks noGrp="1"/>
          </p:cNvSpPr>
          <p:nvPr>
            <p:ph type="ftr" sz="quarter" idx="11"/>
          </p:nvPr>
        </p:nvSpPr>
        <p:spPr/>
        <p:txBody>
          <a:bodyPr/>
          <a:lstStyle/>
          <a:p>
            <a:r>
              <a:rPr lang="fr-FR"/>
              <a:t>Benoît BERNIER - IEN filière alimentation</a:t>
            </a:r>
          </a:p>
        </p:txBody>
      </p:sp>
      <p:sp>
        <p:nvSpPr>
          <p:cNvPr id="4" name="Espace réservé du numéro de diapositive 3"/>
          <p:cNvSpPr>
            <a:spLocks noGrp="1"/>
          </p:cNvSpPr>
          <p:nvPr>
            <p:ph type="sldNum" sz="quarter" idx="12"/>
          </p:nvPr>
        </p:nvSpPr>
        <p:spPr/>
        <p:txBody>
          <a:bodyPr/>
          <a:lstStyle/>
          <a:p>
            <a:fld id="{30A871DD-6D03-408B-8B85-DC6F055F27F7}" type="slidenum">
              <a:rPr lang="fr-FR" smtClean="0"/>
              <a:t>13</a:t>
            </a:fld>
            <a:endParaRPr lang="fr-FR"/>
          </a:p>
        </p:txBody>
      </p:sp>
      <p:sp>
        <p:nvSpPr>
          <p:cNvPr id="5" name="ZoneTexte 4"/>
          <p:cNvSpPr txBox="1"/>
          <p:nvPr/>
        </p:nvSpPr>
        <p:spPr>
          <a:xfrm>
            <a:off x="576775" y="323557"/>
            <a:ext cx="11310425" cy="5909310"/>
          </a:xfrm>
          <a:prstGeom prst="rect">
            <a:avLst/>
          </a:prstGeom>
          <a:noFill/>
        </p:spPr>
        <p:txBody>
          <a:bodyPr wrap="square" rtlCol="0">
            <a:spAutoFit/>
          </a:bodyPr>
          <a:lstStyle/>
          <a:p>
            <a:r>
              <a:rPr lang="fr-FR" u="sng" dirty="0"/>
              <a:t>Remarques complémentaires EP1 :</a:t>
            </a:r>
          </a:p>
          <a:p>
            <a:endParaRPr lang="fr-FR" u="sng" dirty="0"/>
          </a:p>
          <a:p>
            <a:pPr marL="285750" indent="-285750">
              <a:buFont typeface="Arial" panose="020B0604020202020204" pitchFamily="34" charset="0"/>
              <a:buChar char="•"/>
            </a:pPr>
            <a:r>
              <a:rPr lang="fr-FR" dirty="0"/>
              <a:t>Plusieurs situations d’évaluation (écrite, orale et pratique) – compétences du pôle 1 – sous la forme d’un CCF continué;</a:t>
            </a:r>
          </a:p>
          <a:p>
            <a:pPr marL="285750" indent="-285750">
              <a:buFont typeface="Arial" panose="020B0604020202020204" pitchFamily="34" charset="0"/>
              <a:buChar char="•"/>
            </a:pPr>
            <a:r>
              <a:rPr lang="fr-FR" dirty="0"/>
              <a:t>Sur l’année de terminale CAP (mais on peut procéder de la même manière déjà en classe de seconde)</a:t>
            </a:r>
          </a:p>
          <a:p>
            <a:pPr marL="285750" indent="-285750">
              <a:buFont typeface="Arial" panose="020B0604020202020204" pitchFamily="34" charset="0"/>
              <a:buChar char="•"/>
            </a:pPr>
            <a:r>
              <a:rPr lang="fr-FR" dirty="0"/>
              <a:t>Degrés d’exigences identiques à l’épreuve ponctuelle;</a:t>
            </a:r>
          </a:p>
          <a:p>
            <a:pPr marL="285750" indent="-285750">
              <a:buFont typeface="Arial" panose="020B0604020202020204" pitchFamily="34" charset="0"/>
              <a:buChar char="•"/>
            </a:pPr>
            <a:r>
              <a:rPr lang="fr-FR" dirty="0"/>
              <a:t>Les évaluations déjà proposées aux élèves et apprenants peuvent être utilisées pour le CCF continué (il faut simplement retravailler peut-être le formalisme par ex pour les situations d’évaluations données à l’oral afin d’intégrer le dossier d’évaluation);</a:t>
            </a:r>
          </a:p>
          <a:p>
            <a:pPr marL="285750" indent="-285750">
              <a:buFont typeface="Arial" panose="020B0604020202020204" pitchFamily="34" charset="0"/>
              <a:buChar char="•"/>
            </a:pPr>
            <a:r>
              <a:rPr lang="fr-FR" dirty="0"/>
              <a:t>Attention toute particulière en PFMP avec le professeur de spécialité pour travailler avec le professionnel pour prévoir et organiser deux situations d’évaluations en entreprise qui seront évaluées conjointement entre le professionnel et le professeur qui n’a pas besoin d’être présent sur la durée mais qui peut arriver à la fin pour voir le résultat par exemple;</a:t>
            </a:r>
          </a:p>
          <a:p>
            <a:pPr marL="285750" indent="-285750">
              <a:buFont typeface="Arial" panose="020B0604020202020204" pitchFamily="34" charset="0"/>
              <a:buChar char="•"/>
            </a:pPr>
            <a:r>
              <a:rPr lang="fr-FR" dirty="0"/>
              <a:t>L’idée est d’aller vers une évaluation continuée également en entreprise et « d’embarquer » le professionnel;</a:t>
            </a:r>
          </a:p>
          <a:p>
            <a:pPr marL="285750" indent="-285750">
              <a:buFont typeface="Arial" panose="020B0604020202020204" pitchFamily="34" charset="0"/>
              <a:buChar char="•"/>
            </a:pPr>
            <a:r>
              <a:rPr lang="fr-FR" dirty="0"/>
              <a:t>Cas particulier du 2.6 dans la grille d’évaluation concernant les règles d’hygiène qui doit être appréhendé différemment en CCF puisque nous sommes sur une progression dans le temps (seul un élève qui ne s’investit pas pourra se voir sanctionner ou alors cela interroge la qualité de la formation)</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992548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57809" y="2132963"/>
            <a:ext cx="11105321" cy="3578086"/>
          </a:xfrm>
        </p:spPr>
        <p:txBody>
          <a:bodyPr>
            <a:normAutofit fontScale="90000"/>
          </a:bodyPr>
          <a:lstStyle/>
          <a:p>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r>
              <a:rPr lang="fr-FR" sz="6700" b="1" dirty="0">
                <a:effectLst>
                  <a:outerShdw blurRad="38100" dist="38100" dir="2700000" algn="tl">
                    <a:srgbClr val="000000">
                      <a:alpha val="43137"/>
                    </a:srgbClr>
                  </a:outerShdw>
                </a:effectLst>
              </a:rPr>
              <a:t>CAP Pâtissier</a:t>
            </a:r>
            <a:br>
              <a:rPr lang="fr-FR" sz="6700" b="1" dirty="0">
                <a:effectLst>
                  <a:outerShdw blurRad="38100" dist="38100" dir="2700000" algn="tl">
                    <a:srgbClr val="000000">
                      <a:alpha val="43137"/>
                    </a:srgbClr>
                  </a:outerShdw>
                </a:effectLst>
              </a:rPr>
            </a:br>
            <a:br>
              <a:rPr lang="fr-FR" sz="6700" b="1" dirty="0">
                <a:effectLst>
                  <a:outerShdw blurRad="38100" dist="38100" dir="2700000" algn="tl">
                    <a:srgbClr val="000000">
                      <a:alpha val="43137"/>
                    </a:srgbClr>
                  </a:outerShdw>
                </a:effectLst>
              </a:rPr>
            </a:br>
            <a:br>
              <a:rPr lang="fr-FR" sz="3100" b="1" dirty="0">
                <a:solidFill>
                  <a:srgbClr val="002060"/>
                </a:solidFill>
              </a:rPr>
            </a:br>
            <a:r>
              <a:rPr lang="fr-FR" sz="3100" b="1" dirty="0">
                <a:solidFill>
                  <a:srgbClr val="002060"/>
                </a:solidFill>
              </a:rPr>
              <a:t>CAP Pâtissier à partir de la session 2023 :</a:t>
            </a:r>
            <a:br>
              <a:rPr lang="fr-FR" sz="3100" b="1" dirty="0">
                <a:solidFill>
                  <a:srgbClr val="002060"/>
                </a:solidFill>
              </a:rPr>
            </a:br>
            <a:br>
              <a:rPr lang="fr-FR" sz="3100" b="1" dirty="0">
                <a:solidFill>
                  <a:srgbClr val="002060"/>
                </a:solidFill>
              </a:rPr>
            </a:br>
            <a:r>
              <a:rPr lang="fr-FR" sz="3100" b="1" dirty="0">
                <a:solidFill>
                  <a:srgbClr val="002060"/>
                </a:solidFill>
              </a:rPr>
              <a:t>- EP1 en CCF  </a:t>
            </a:r>
            <a:br>
              <a:rPr lang="fr-FR" sz="3100" b="1" dirty="0">
                <a:solidFill>
                  <a:srgbClr val="002060"/>
                </a:solidFill>
              </a:rPr>
            </a:br>
            <a:r>
              <a:rPr lang="fr-FR" sz="3100" b="1" dirty="0">
                <a:solidFill>
                  <a:srgbClr val="002060"/>
                </a:solidFill>
              </a:rPr>
              <a:t>- EP2 plus 30’</a:t>
            </a:r>
            <a:br>
              <a:rPr lang="fr-FR" sz="5400" b="1" dirty="0">
                <a:solidFill>
                  <a:srgbClr val="002060"/>
                </a:solidFill>
              </a:rPr>
            </a:br>
            <a:br>
              <a:rPr lang="fr-FR" dirty="0"/>
            </a:b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3322" y="5452553"/>
            <a:ext cx="4969974" cy="849035"/>
          </a:xfrm>
          <a:prstGeom prst="rect">
            <a:avLst/>
          </a:prstGeom>
        </p:spPr>
      </p:pic>
      <p:sp>
        <p:nvSpPr>
          <p:cNvPr id="5" name="Rectangle 4"/>
          <p:cNvSpPr/>
          <p:nvPr/>
        </p:nvSpPr>
        <p:spPr>
          <a:xfrm>
            <a:off x="1135155" y="5692404"/>
            <a:ext cx="4960845" cy="369332"/>
          </a:xfrm>
          <a:prstGeom prst="rect">
            <a:avLst/>
          </a:prstGeom>
        </p:spPr>
        <p:txBody>
          <a:bodyPr wrap="none">
            <a:spAutoFit/>
          </a:bodyPr>
          <a:lstStyle/>
          <a:p>
            <a:r>
              <a:rPr lang="fr-FR" dirty="0">
                <a:hlinkClick r:id="rId4"/>
              </a:rPr>
              <a:t>https</a:t>
            </a:r>
            <a:r>
              <a:rPr lang="fr-FR" dirty="0">
                <a:solidFill>
                  <a:srgbClr val="0070C0"/>
                </a:solidFill>
                <a:hlinkClick r:id="rId4"/>
              </a:rPr>
              <a:t>://www.metiers-alimentation.ac-versailles.fr/</a:t>
            </a:r>
            <a:r>
              <a:rPr lang="fr-FR" dirty="0">
                <a:solidFill>
                  <a:srgbClr val="0070C0"/>
                </a:solidFill>
              </a:rPr>
              <a:t> </a:t>
            </a:r>
          </a:p>
        </p:txBody>
      </p:sp>
      <p:pic>
        <p:nvPicPr>
          <p:cNvPr id="6" name="Imag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98309" y="1947823"/>
            <a:ext cx="2679977" cy="2053734"/>
          </a:xfrm>
          <a:prstGeom prst="rect">
            <a:avLst/>
          </a:prstGeom>
        </p:spPr>
      </p:pic>
      <p:sp>
        <p:nvSpPr>
          <p:cNvPr id="3" name="Espace réservé de la date 2"/>
          <p:cNvSpPr>
            <a:spLocks noGrp="1"/>
          </p:cNvSpPr>
          <p:nvPr>
            <p:ph type="dt" sz="half" idx="10"/>
          </p:nvPr>
        </p:nvSpPr>
        <p:spPr/>
        <p:txBody>
          <a:bodyPr/>
          <a:lstStyle/>
          <a:p>
            <a:fld id="{E3163F43-DC5E-4559-9967-A78F1B598854}" type="datetime1">
              <a:rPr lang="fr-FR" smtClean="0"/>
              <a:t>18/06/2025</a:t>
            </a:fld>
            <a:endParaRPr lang="fr-FR"/>
          </a:p>
        </p:txBody>
      </p:sp>
      <p:sp>
        <p:nvSpPr>
          <p:cNvPr id="7" name="Espace réservé du pied de page 6"/>
          <p:cNvSpPr>
            <a:spLocks noGrp="1"/>
          </p:cNvSpPr>
          <p:nvPr>
            <p:ph type="ftr" sz="quarter" idx="11"/>
          </p:nvPr>
        </p:nvSpPr>
        <p:spPr/>
        <p:txBody>
          <a:bodyPr/>
          <a:lstStyle/>
          <a:p>
            <a:r>
              <a:rPr lang="fr-FR"/>
              <a:t>Benoît BERNIER - IEN filière alimentation</a:t>
            </a:r>
          </a:p>
        </p:txBody>
      </p:sp>
      <p:sp>
        <p:nvSpPr>
          <p:cNvPr id="8" name="Espace réservé du numéro de diapositive 7"/>
          <p:cNvSpPr>
            <a:spLocks noGrp="1"/>
          </p:cNvSpPr>
          <p:nvPr>
            <p:ph type="sldNum" sz="quarter" idx="12"/>
          </p:nvPr>
        </p:nvSpPr>
        <p:spPr/>
        <p:txBody>
          <a:bodyPr/>
          <a:lstStyle/>
          <a:p>
            <a:fld id="{30A871DD-6D03-408B-8B85-DC6F055F27F7}" type="slidenum">
              <a:rPr lang="fr-FR" smtClean="0"/>
              <a:t>2</a:t>
            </a:fld>
            <a:endParaRPr lang="fr-FR"/>
          </a:p>
        </p:txBody>
      </p:sp>
      <p:pic>
        <p:nvPicPr>
          <p:cNvPr id="10" name="Image 9"/>
          <p:cNvPicPr>
            <a:picLocks noChangeAspect="1"/>
          </p:cNvPicPr>
          <p:nvPr/>
        </p:nvPicPr>
        <p:blipFill>
          <a:blip r:embed="rId6"/>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188344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6762" y="365125"/>
            <a:ext cx="9117037" cy="1325563"/>
          </a:xfrm>
        </p:spPr>
        <p:txBody>
          <a:bodyPr/>
          <a:lstStyle/>
          <a:p>
            <a:pPr algn="ctr"/>
            <a:r>
              <a:rPr lang="fr-FR" b="1" dirty="0">
                <a:effectLst>
                  <a:outerShdw blurRad="38100" dist="38100" dir="2700000" algn="tl">
                    <a:srgbClr val="000000">
                      <a:alpha val="43137"/>
                    </a:srgbClr>
                  </a:outerShdw>
                </a:effectLst>
              </a:rPr>
              <a:t>Les aménagements de textes…</a:t>
            </a:r>
          </a:p>
        </p:txBody>
      </p:sp>
      <p:sp>
        <p:nvSpPr>
          <p:cNvPr id="3" name="Espace réservé du contenu 2"/>
          <p:cNvSpPr>
            <a:spLocks noGrp="1"/>
          </p:cNvSpPr>
          <p:nvPr>
            <p:ph idx="1"/>
          </p:nvPr>
        </p:nvSpPr>
        <p:spPr>
          <a:xfrm>
            <a:off x="838200" y="2411895"/>
            <a:ext cx="10515600" cy="3765067"/>
          </a:xfrm>
        </p:spPr>
        <p:txBody>
          <a:bodyPr>
            <a:normAutofit/>
          </a:bodyPr>
          <a:lstStyle/>
          <a:p>
            <a:r>
              <a:rPr lang="fr-FR" sz="3600" b="1" dirty="0"/>
              <a:t>1) EP1</a:t>
            </a:r>
          </a:p>
          <a:p>
            <a:r>
              <a:rPr lang="fr-FR" sz="3600" b="1" dirty="0"/>
              <a:t>2) EP2</a:t>
            </a:r>
          </a:p>
          <a:p>
            <a:r>
              <a:rPr lang="fr-FR" sz="3600" b="1" dirty="0"/>
              <a:t>3) Principes et modalités du CCF</a:t>
            </a:r>
          </a:p>
        </p:txBody>
      </p:sp>
      <p:sp>
        <p:nvSpPr>
          <p:cNvPr id="4" name="Espace réservé de la date 3"/>
          <p:cNvSpPr>
            <a:spLocks noGrp="1"/>
          </p:cNvSpPr>
          <p:nvPr>
            <p:ph type="dt" sz="half" idx="10"/>
          </p:nvPr>
        </p:nvSpPr>
        <p:spPr/>
        <p:txBody>
          <a:bodyPr/>
          <a:lstStyle/>
          <a:p>
            <a:fld id="{D82EC032-54A1-4A77-B7D9-14FA6538CAEE}"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3</a:t>
            </a:fld>
            <a:endParaRPr lang="fr-FR"/>
          </a:p>
        </p:txBody>
      </p:sp>
      <p:pic>
        <p:nvPicPr>
          <p:cNvPr id="7" name="Image 6"/>
          <p:cNvPicPr>
            <a:picLocks noChangeAspect="1"/>
          </p:cNvPicPr>
          <p:nvPr/>
        </p:nvPicPr>
        <p:blipFill>
          <a:blip r:embed="rId3"/>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1325021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7928" y="1582806"/>
            <a:ext cx="9384323" cy="1325563"/>
          </a:xfrm>
        </p:spPr>
        <p:txBody>
          <a:bodyPr/>
          <a:lstStyle/>
          <a:p>
            <a:pPr algn="ctr"/>
            <a:r>
              <a:rPr lang="fr-FR" b="1" dirty="0">
                <a:effectLst>
                  <a:outerShdw blurRad="38100" dist="38100" dir="2700000" algn="tl">
                    <a:srgbClr val="000000">
                      <a:alpha val="43137"/>
                    </a:srgbClr>
                  </a:outerShdw>
                </a:effectLst>
              </a:rPr>
              <a:t>1) EP1</a:t>
            </a:r>
          </a:p>
        </p:txBody>
      </p:sp>
      <p:sp>
        <p:nvSpPr>
          <p:cNvPr id="3" name="Espace réservé du contenu 2"/>
          <p:cNvSpPr>
            <a:spLocks noGrp="1"/>
          </p:cNvSpPr>
          <p:nvPr>
            <p:ph idx="1"/>
          </p:nvPr>
        </p:nvSpPr>
        <p:spPr>
          <a:xfrm>
            <a:off x="838200" y="3436455"/>
            <a:ext cx="10515600" cy="3089205"/>
          </a:xfrm>
        </p:spPr>
        <p:txBody>
          <a:bodyPr>
            <a:normAutofit/>
          </a:bodyPr>
          <a:lstStyle/>
          <a:p>
            <a:pPr marL="0" indent="0">
              <a:buNone/>
            </a:pPr>
            <a:endParaRPr lang="fr-FR" sz="3600" b="1" dirty="0"/>
          </a:p>
          <a:p>
            <a:r>
              <a:rPr lang="fr-FR" sz="3600" b="1" dirty="0"/>
              <a:t>Les évaluations à partir de la session 2023</a:t>
            </a:r>
          </a:p>
        </p:txBody>
      </p:sp>
      <p:sp>
        <p:nvSpPr>
          <p:cNvPr id="4" name="Espace réservé de la date 3"/>
          <p:cNvSpPr>
            <a:spLocks noGrp="1"/>
          </p:cNvSpPr>
          <p:nvPr>
            <p:ph type="dt" sz="half" idx="10"/>
          </p:nvPr>
        </p:nvSpPr>
        <p:spPr/>
        <p:txBody>
          <a:bodyPr/>
          <a:lstStyle/>
          <a:p>
            <a:fld id="{3ABAAB58-D8B6-43E1-872F-5EB791321E31}"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4</a:t>
            </a:fld>
            <a:endParaRPr lang="fr-FR"/>
          </a:p>
        </p:txBody>
      </p:sp>
      <p:pic>
        <p:nvPicPr>
          <p:cNvPr id="7" name="Image 6"/>
          <p:cNvPicPr>
            <a:picLocks noChangeAspect="1"/>
          </p:cNvPicPr>
          <p:nvPr/>
        </p:nvPicPr>
        <p:blipFill>
          <a:blip r:embed="rId3"/>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2860534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708301"/>
          </a:xfrm>
        </p:spPr>
        <p:txBody>
          <a:bodyPr/>
          <a:lstStyle/>
          <a:p>
            <a:pPr algn="ctr"/>
            <a:r>
              <a:rPr lang="fr-FR" b="1" dirty="0">
                <a:effectLst>
                  <a:outerShdw blurRad="38100" dist="38100" dir="2700000" algn="tl">
                    <a:srgbClr val="000000">
                      <a:alpha val="43137"/>
                    </a:srgbClr>
                  </a:outerShdw>
                </a:effectLst>
              </a:rPr>
              <a:t>EP1 – Les aménagement de texte</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5</a:t>
            </a:fld>
            <a:endParaRPr lang="fr-FR"/>
          </a:p>
        </p:txBody>
      </p:sp>
      <p:sp>
        <p:nvSpPr>
          <p:cNvPr id="8" name="ZoneTexte 7"/>
          <p:cNvSpPr txBox="1"/>
          <p:nvPr/>
        </p:nvSpPr>
        <p:spPr>
          <a:xfrm>
            <a:off x="1786559" y="1164032"/>
            <a:ext cx="9739569" cy="646331"/>
          </a:xfrm>
          <a:prstGeom prst="rect">
            <a:avLst/>
          </a:prstGeom>
          <a:noFill/>
        </p:spPr>
        <p:txBody>
          <a:bodyPr wrap="square" rtlCol="0">
            <a:spAutoFit/>
          </a:bodyPr>
          <a:lstStyle/>
          <a:p>
            <a:r>
              <a:rPr lang="fr-FR" dirty="0"/>
              <a:t>EP1 Tour, petits fours secs et moelleux, gâteaux de voyage </a:t>
            </a:r>
            <a:r>
              <a:rPr lang="fr-FR" b="1" dirty="0"/>
              <a:t>en CCF, </a:t>
            </a:r>
            <a:r>
              <a:rPr lang="fr-FR" b="1" dirty="0" err="1"/>
              <a:t>coef</a:t>
            </a:r>
            <a:r>
              <a:rPr lang="fr-FR" b="1" dirty="0"/>
              <a:t> 8 </a:t>
            </a:r>
            <a:r>
              <a:rPr lang="fr-FR" dirty="0"/>
              <a:t>(1 chef d’œuvre)</a:t>
            </a:r>
          </a:p>
          <a:p>
            <a:r>
              <a:rPr lang="fr-FR" dirty="0"/>
              <a:t>EP2  Entremets et petits gâteaux </a:t>
            </a:r>
            <a:r>
              <a:rPr lang="fr-FR" dirty="0" err="1"/>
              <a:t>coef</a:t>
            </a:r>
            <a:r>
              <a:rPr lang="fr-FR" dirty="0"/>
              <a:t> 7, </a:t>
            </a:r>
            <a:r>
              <a:rPr lang="fr-FR" b="1" dirty="0"/>
              <a:t>5h30</a:t>
            </a: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pic>
        <p:nvPicPr>
          <p:cNvPr id="16" name="Espace réservé du contenu 15"/>
          <p:cNvPicPr>
            <a:picLocks noGrp="1" noChangeAspect="1"/>
          </p:cNvPicPr>
          <p:nvPr>
            <p:ph idx="1"/>
          </p:nvPr>
        </p:nvPicPr>
        <p:blipFill rotWithShape="1">
          <a:blip r:embed="rId4"/>
          <a:srcRect l="4952" t="4173" r="2461"/>
          <a:stretch/>
        </p:blipFill>
        <p:spPr>
          <a:xfrm>
            <a:off x="618978" y="1838349"/>
            <a:ext cx="10907150" cy="4490015"/>
          </a:xfrm>
          <a:prstGeom prst="rect">
            <a:avLst/>
          </a:prstGeom>
        </p:spPr>
      </p:pic>
    </p:spTree>
    <p:extLst>
      <p:ext uri="{BB962C8B-B14F-4D97-AF65-F5344CB8AC3E}">
        <p14:creationId xmlns:p14="http://schemas.microsoft.com/office/powerpoint/2010/main" val="1224788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1158875"/>
          </a:xfrm>
        </p:spPr>
        <p:txBody>
          <a:bodyPr>
            <a:normAutofit fontScale="90000"/>
          </a:bodyPr>
          <a:lstStyle/>
          <a:p>
            <a:pPr algn="ctr"/>
            <a:r>
              <a:rPr lang="fr-FR" b="1" dirty="0">
                <a:effectLst>
                  <a:outerShdw blurRad="38100" dist="38100" dir="2700000" algn="tl">
                    <a:srgbClr val="000000">
                      <a:alpha val="43137"/>
                    </a:srgbClr>
                  </a:outerShdw>
                </a:effectLst>
              </a:rPr>
              <a:t>EP1 – Les aménagement de texte</a:t>
            </a:r>
            <a:br>
              <a:rPr lang="fr-FR" b="1" dirty="0">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Le CCF à partir de la session 2023</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6</a:t>
            </a:fld>
            <a:endParaRPr lang="fr-F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sp>
        <p:nvSpPr>
          <p:cNvPr id="3" name="Espace réservé du contenu 2"/>
          <p:cNvSpPr>
            <a:spLocks noGrp="1"/>
          </p:cNvSpPr>
          <p:nvPr>
            <p:ph idx="1"/>
          </p:nvPr>
        </p:nvSpPr>
        <p:spPr>
          <a:xfrm>
            <a:off x="357809" y="2005012"/>
            <a:ext cx="11317356" cy="4351338"/>
          </a:xfrm>
        </p:spPr>
        <p:txBody>
          <a:bodyPr>
            <a:normAutofit fontScale="85000" lnSpcReduction="10000"/>
          </a:bodyPr>
          <a:lstStyle/>
          <a:p>
            <a:pPr marL="0" indent="0">
              <a:buNone/>
            </a:pPr>
            <a:r>
              <a:rPr lang="fr-FR" sz="2400" dirty="0"/>
              <a:t>EP1 Tour, petits fours secs et moelleux, gâteaux de voyage </a:t>
            </a:r>
            <a:r>
              <a:rPr lang="fr-FR" sz="2400" b="1" dirty="0"/>
              <a:t>en CCF, </a:t>
            </a:r>
            <a:r>
              <a:rPr lang="fr-FR" sz="2400" b="1" dirty="0" err="1"/>
              <a:t>coef</a:t>
            </a:r>
            <a:r>
              <a:rPr lang="fr-FR" sz="2400" b="1" dirty="0"/>
              <a:t> 8 </a:t>
            </a:r>
            <a:r>
              <a:rPr lang="fr-FR" sz="2400" dirty="0"/>
              <a:t>(1 chef d’œuvre)</a:t>
            </a:r>
          </a:p>
          <a:p>
            <a:pPr marL="0" indent="0">
              <a:buNone/>
            </a:pPr>
            <a:r>
              <a:rPr lang="fr-FR" sz="2400" b="1" dirty="0"/>
              <a:t>Contrôle en cours de formation </a:t>
            </a:r>
            <a:endParaRPr lang="fr-FR" sz="2400" dirty="0"/>
          </a:p>
          <a:p>
            <a:pPr marL="0" indent="0">
              <a:buNone/>
            </a:pPr>
            <a:r>
              <a:rPr lang="fr-FR" sz="2400" dirty="0"/>
              <a:t>Le contrôle des acquis des candidats s’effectue :</a:t>
            </a:r>
          </a:p>
          <a:p>
            <a:pPr lvl="0"/>
            <a:r>
              <a:rPr lang="fr-FR" sz="2400" dirty="0"/>
              <a:t>En établissement de formation, l’équipe pédagogique du domaine professionnel (spécialité, gestion appliquée, sciences appliquées) évalue tout ou partie des compétences du candidat pour le pôle 1 et les savoirs associés liés à celles-ci lors de</a:t>
            </a:r>
            <a:r>
              <a:rPr lang="fr-FR" sz="2400" b="1" dirty="0"/>
              <a:t> </a:t>
            </a:r>
            <a:r>
              <a:rPr lang="fr-FR" sz="2400" b="1" dirty="0">
                <a:solidFill>
                  <a:srgbClr val="FF0000"/>
                </a:solidFill>
              </a:rPr>
              <a:t>plusieurs</a:t>
            </a:r>
            <a:r>
              <a:rPr lang="fr-FR" sz="2400" dirty="0">
                <a:solidFill>
                  <a:srgbClr val="FF0000"/>
                </a:solidFill>
              </a:rPr>
              <a:t> </a:t>
            </a:r>
            <a:r>
              <a:rPr lang="fr-FR" sz="2400" b="1" dirty="0">
                <a:solidFill>
                  <a:srgbClr val="FF0000"/>
                </a:solidFill>
              </a:rPr>
              <a:t>situations professionnelles </a:t>
            </a:r>
            <a:r>
              <a:rPr lang="fr-FR" sz="2400" dirty="0"/>
              <a:t>écrites, orales et pratiques, organisées dans le cadre de la formation au fur et à mesure que les apprenants atteignent le niveau requis. Le degré d’exigences est identique à celui des épreuves ponctuelles.</a:t>
            </a:r>
          </a:p>
          <a:p>
            <a:pPr lvl="0"/>
            <a:r>
              <a:rPr lang="fr-FR" sz="2400" dirty="0"/>
              <a:t>En entreprises, le professeur/formateur de spécialité et le professionnel évaluent les compétences du pôle 1.</a:t>
            </a:r>
          </a:p>
          <a:p>
            <a:r>
              <a:rPr lang="fr-FR" sz="2400" dirty="0"/>
              <a:t>En fin du cursus de formation, l’équipe pédagogique </a:t>
            </a:r>
            <a:r>
              <a:rPr lang="fr-FR" sz="2400" b="1" dirty="0"/>
              <a:t>et</a:t>
            </a:r>
            <a:r>
              <a:rPr lang="fr-FR" sz="2400" dirty="0"/>
              <a:t> un professionnel s’appuient sur les évaluations effectuées afin de dégager un profil de compétences qui est traduit en note finale pour l’épreuve.</a:t>
            </a:r>
          </a:p>
          <a:p>
            <a:pPr marL="0" indent="0">
              <a:buNone/>
            </a:pPr>
            <a:r>
              <a:rPr lang="fr-FR" sz="1900" dirty="0"/>
              <a:t>L’inspecteur de l’éducation nationale en charge de la spécialité veille au bon déroulement des situations d’évaluation organisées sous la responsabilité du chef d’établissement et à l’harmonisation de l’évaluation. </a:t>
            </a:r>
          </a:p>
          <a:p>
            <a:endParaRPr lang="fr-FR" dirty="0"/>
          </a:p>
        </p:txBody>
      </p:sp>
    </p:spTree>
    <p:extLst>
      <p:ext uri="{BB962C8B-B14F-4D97-AF65-F5344CB8AC3E}">
        <p14:creationId xmlns:p14="http://schemas.microsoft.com/office/powerpoint/2010/main" val="139386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69477" y="1672500"/>
            <a:ext cx="9384323" cy="1325563"/>
          </a:xfrm>
        </p:spPr>
        <p:txBody>
          <a:bodyPr/>
          <a:lstStyle/>
          <a:p>
            <a:pPr algn="ctr"/>
            <a:r>
              <a:rPr lang="fr-FR" b="1" dirty="0">
                <a:effectLst>
                  <a:outerShdw blurRad="38100" dist="38100" dir="2700000" algn="tl">
                    <a:srgbClr val="000000">
                      <a:alpha val="43137"/>
                    </a:srgbClr>
                  </a:outerShdw>
                </a:effectLst>
              </a:rPr>
              <a:t>2) EP2</a:t>
            </a:r>
          </a:p>
        </p:txBody>
      </p:sp>
      <p:sp>
        <p:nvSpPr>
          <p:cNvPr id="3" name="Espace réservé du contenu 2"/>
          <p:cNvSpPr>
            <a:spLocks noGrp="1"/>
          </p:cNvSpPr>
          <p:nvPr>
            <p:ph idx="1"/>
          </p:nvPr>
        </p:nvSpPr>
        <p:spPr>
          <a:xfrm>
            <a:off x="838200" y="3087757"/>
            <a:ext cx="10515600" cy="3089205"/>
          </a:xfrm>
        </p:spPr>
        <p:txBody>
          <a:bodyPr>
            <a:normAutofit/>
          </a:bodyPr>
          <a:lstStyle/>
          <a:p>
            <a:endParaRPr lang="fr-FR" sz="3600" b="1" dirty="0"/>
          </a:p>
          <a:p>
            <a:r>
              <a:rPr lang="fr-FR" sz="3600" b="1" dirty="0"/>
              <a:t>Les évaluations à partir de la session 2023</a:t>
            </a:r>
          </a:p>
          <a:p>
            <a:endParaRPr lang="fr-FR" sz="3600" b="1" dirty="0"/>
          </a:p>
        </p:txBody>
      </p:sp>
      <p:sp>
        <p:nvSpPr>
          <p:cNvPr id="4" name="Espace réservé de la date 3"/>
          <p:cNvSpPr>
            <a:spLocks noGrp="1"/>
          </p:cNvSpPr>
          <p:nvPr>
            <p:ph type="dt" sz="half" idx="10"/>
          </p:nvPr>
        </p:nvSpPr>
        <p:spPr/>
        <p:txBody>
          <a:bodyPr/>
          <a:lstStyle/>
          <a:p>
            <a:fld id="{3ABAAB58-D8B6-43E1-872F-5EB791321E31}"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7</a:t>
            </a:fld>
            <a:endParaRPr lang="fr-FR"/>
          </a:p>
        </p:txBody>
      </p:sp>
      <p:pic>
        <p:nvPicPr>
          <p:cNvPr id="7" name="Image 6"/>
          <p:cNvPicPr>
            <a:picLocks noChangeAspect="1"/>
          </p:cNvPicPr>
          <p:nvPr/>
        </p:nvPicPr>
        <p:blipFill>
          <a:blip r:embed="rId3"/>
          <a:stretch>
            <a:fillRect/>
          </a:stretch>
        </p:blipFill>
        <p:spPr>
          <a:xfrm>
            <a:off x="357809" y="400074"/>
            <a:ext cx="1428750" cy="1438275"/>
          </a:xfrm>
          <a:prstGeom prst="rect">
            <a:avLst/>
          </a:prstGeom>
        </p:spPr>
      </p:pic>
    </p:spTree>
    <p:extLst>
      <p:ext uri="{BB962C8B-B14F-4D97-AF65-F5344CB8AC3E}">
        <p14:creationId xmlns:p14="http://schemas.microsoft.com/office/powerpoint/2010/main" val="68904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1158875"/>
          </a:xfrm>
        </p:spPr>
        <p:txBody>
          <a:bodyPr>
            <a:normAutofit fontScale="90000"/>
          </a:bodyPr>
          <a:lstStyle/>
          <a:p>
            <a:pPr algn="ctr"/>
            <a:r>
              <a:rPr lang="fr-FR" b="1" dirty="0">
                <a:effectLst>
                  <a:outerShdw blurRad="38100" dist="38100" dir="2700000" algn="tl">
                    <a:srgbClr val="000000">
                      <a:alpha val="43137"/>
                    </a:srgbClr>
                  </a:outerShdw>
                </a:effectLst>
              </a:rPr>
              <a:t>EP2 – Les aménagement de texte</a:t>
            </a:r>
            <a:br>
              <a:rPr lang="fr-FR" b="1" dirty="0">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Le CCF à partir de 2023</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endParaRPr lang="fr-F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8</a:t>
            </a:fld>
            <a:endParaRPr lang="fr-F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sp>
        <p:nvSpPr>
          <p:cNvPr id="3" name="Espace réservé du contenu 2"/>
          <p:cNvSpPr>
            <a:spLocks noGrp="1"/>
          </p:cNvSpPr>
          <p:nvPr>
            <p:ph idx="1"/>
          </p:nvPr>
        </p:nvSpPr>
        <p:spPr>
          <a:xfrm>
            <a:off x="357809" y="1683026"/>
            <a:ext cx="11463130" cy="4673323"/>
          </a:xfrm>
        </p:spPr>
        <p:txBody>
          <a:bodyPr>
            <a:normAutofit fontScale="25000" lnSpcReduction="20000"/>
          </a:bodyPr>
          <a:lstStyle/>
          <a:p>
            <a:pPr marL="0" indent="0" algn="just">
              <a:lnSpc>
                <a:spcPct val="115000"/>
              </a:lnSpc>
              <a:spcAft>
                <a:spcPts val="300"/>
              </a:spcAft>
              <a:buNone/>
            </a:pPr>
            <a:r>
              <a:rPr lang="fr-FR" sz="7400" dirty="0">
                <a:solidFill>
                  <a:schemeClr val="tx1"/>
                </a:solidFill>
                <a:effectLst/>
              </a:rPr>
              <a:t>Cette phase comporte l’organisation du poste de travail et de la production, la réalisation des tâches correspondant aux activités professionnelles du pôle 2. Au cours de cette phase, le candidat :</a:t>
            </a:r>
          </a:p>
          <a:p>
            <a:pPr algn="just">
              <a:lnSpc>
                <a:spcPct val="120000"/>
              </a:lnSpc>
              <a:spcBef>
                <a:spcPts val="0"/>
              </a:spcBef>
            </a:pPr>
            <a:r>
              <a:rPr lang="fr-FR" sz="7400" dirty="0">
                <a:solidFill>
                  <a:schemeClr val="tx1"/>
                </a:solidFill>
                <a:effectLst/>
              </a:rPr>
              <a:t>analyse la gestion et l’organisation de son travail, </a:t>
            </a:r>
          </a:p>
          <a:p>
            <a:pPr algn="just">
              <a:lnSpc>
                <a:spcPct val="120000"/>
              </a:lnSpc>
              <a:spcBef>
                <a:spcPts val="0"/>
              </a:spcBef>
            </a:pPr>
            <a:r>
              <a:rPr lang="fr-FR" sz="7400" dirty="0">
                <a:solidFill>
                  <a:schemeClr val="tx1"/>
                </a:solidFill>
                <a:effectLst/>
              </a:rPr>
              <a:t>évalue la qualité marchande du(des) produit(s) fabriqué(s), </a:t>
            </a:r>
          </a:p>
          <a:p>
            <a:pPr algn="just">
              <a:lnSpc>
                <a:spcPct val="120000"/>
              </a:lnSpc>
              <a:spcBef>
                <a:spcPts val="0"/>
              </a:spcBef>
            </a:pPr>
            <a:r>
              <a:rPr lang="fr-FR" sz="7400" dirty="0">
                <a:solidFill>
                  <a:schemeClr val="tx1"/>
                </a:solidFill>
                <a:effectLst/>
              </a:rPr>
              <a:t>Ces analyses seront support d’échanges lors de la partie 3.  </a:t>
            </a:r>
          </a:p>
          <a:p>
            <a:pPr marL="0" indent="0" algn="just">
              <a:lnSpc>
                <a:spcPct val="115000"/>
              </a:lnSpc>
              <a:spcAft>
                <a:spcPts val="1000"/>
              </a:spcAft>
              <a:buNone/>
            </a:pPr>
            <a:r>
              <a:rPr lang="fr-FR" sz="7400" dirty="0">
                <a:solidFill>
                  <a:schemeClr val="tx1"/>
                </a:solidFill>
                <a:effectLst/>
              </a:rPr>
              <a:t>L’épreuve doit comporter l’élaboration d’un entremets monté avec ou sans cercle et de petits gâteaux et permet, au minimum, la mise en œuvre des compétences suivantes : </a:t>
            </a:r>
          </a:p>
          <a:p>
            <a:pPr algn="just">
              <a:lnSpc>
                <a:spcPct val="115000"/>
              </a:lnSpc>
              <a:spcBef>
                <a:spcPts val="0"/>
              </a:spcBef>
            </a:pPr>
            <a:r>
              <a:rPr lang="fr-FR" sz="7400" dirty="0">
                <a:solidFill>
                  <a:schemeClr val="tx1"/>
                </a:solidFill>
                <a:effectLst/>
              </a:rPr>
              <a:t>élaboration de deux fonds différents (l’un pour l’entremets, l’autre pour les petits gâteaux),</a:t>
            </a:r>
          </a:p>
          <a:p>
            <a:pPr algn="just">
              <a:lnSpc>
                <a:spcPct val="115000"/>
              </a:lnSpc>
              <a:spcBef>
                <a:spcPts val="0"/>
              </a:spcBef>
            </a:pPr>
            <a:r>
              <a:rPr lang="fr-FR" sz="7400" dirty="0">
                <a:solidFill>
                  <a:schemeClr val="tx1"/>
                </a:solidFill>
                <a:effectLst/>
              </a:rPr>
              <a:t>préparation de deux garnitures de nature différente,</a:t>
            </a:r>
          </a:p>
          <a:p>
            <a:pPr algn="just">
              <a:lnSpc>
                <a:spcPct val="115000"/>
              </a:lnSpc>
              <a:spcBef>
                <a:spcPts val="0"/>
              </a:spcBef>
            </a:pPr>
            <a:r>
              <a:rPr lang="fr-FR" sz="7400" dirty="0">
                <a:solidFill>
                  <a:schemeClr val="tx1"/>
                </a:solidFill>
                <a:effectLst/>
              </a:rPr>
              <a:t>dressage à la poche,</a:t>
            </a:r>
          </a:p>
          <a:p>
            <a:pPr algn="just">
              <a:lnSpc>
                <a:spcPct val="115000"/>
              </a:lnSpc>
              <a:spcBef>
                <a:spcPts val="0"/>
              </a:spcBef>
            </a:pPr>
            <a:r>
              <a:rPr lang="fr-FR" sz="7400" dirty="0">
                <a:solidFill>
                  <a:schemeClr val="tx1"/>
                </a:solidFill>
                <a:effectLst/>
              </a:rPr>
              <a:t>fabrication d’un glaçage pour la finition d’un des produits réalisés ou cuisson d’un sucre,</a:t>
            </a:r>
          </a:p>
          <a:p>
            <a:pPr algn="just">
              <a:lnSpc>
                <a:spcPct val="115000"/>
              </a:lnSpc>
              <a:spcBef>
                <a:spcPts val="0"/>
              </a:spcBef>
            </a:pPr>
            <a:r>
              <a:rPr lang="fr-FR" sz="7400" dirty="0">
                <a:solidFill>
                  <a:schemeClr val="tx1"/>
                </a:solidFill>
                <a:effectLst/>
              </a:rPr>
              <a:t>application d’un glaçage sur l’un des produits réalisés,</a:t>
            </a:r>
          </a:p>
          <a:p>
            <a:pPr algn="just">
              <a:lnSpc>
                <a:spcPct val="115000"/>
              </a:lnSpc>
              <a:spcBef>
                <a:spcPts val="0"/>
              </a:spcBef>
            </a:pPr>
            <a:r>
              <a:rPr lang="fr-FR" sz="7400" dirty="0">
                <a:solidFill>
                  <a:schemeClr val="tx1"/>
                </a:solidFill>
                <a:effectLst/>
              </a:rPr>
              <a:t>préparation d’au moins un élément de décor en chocolat,</a:t>
            </a:r>
          </a:p>
          <a:p>
            <a:pPr algn="just">
              <a:lnSpc>
                <a:spcPct val="115000"/>
              </a:lnSpc>
              <a:spcBef>
                <a:spcPts val="0"/>
              </a:spcBef>
            </a:pPr>
            <a:r>
              <a:rPr lang="fr-FR" sz="7400" dirty="0">
                <a:solidFill>
                  <a:schemeClr val="tx1"/>
                </a:solidFill>
                <a:effectLst/>
              </a:rPr>
              <a:t>écriture ou décor au cornet,</a:t>
            </a:r>
          </a:p>
          <a:p>
            <a:pPr algn="just">
              <a:lnSpc>
                <a:spcPct val="115000"/>
              </a:lnSpc>
              <a:spcBef>
                <a:spcPts val="0"/>
              </a:spcBef>
            </a:pPr>
            <a:r>
              <a:rPr lang="fr-FR" sz="7400" dirty="0">
                <a:solidFill>
                  <a:schemeClr val="tx1"/>
                </a:solidFill>
                <a:effectLst/>
              </a:rPr>
              <a:t>décoration et valorisation des produits. </a:t>
            </a:r>
            <a:endParaRPr lang="fr-FR" sz="7400" dirty="0">
              <a:solidFill>
                <a:schemeClr val="tx1"/>
              </a:solidFill>
              <a:effectLst/>
              <a:latin typeface="Times New Roman" panose="02020603050405020304" pitchFamily="18" charset="0"/>
            </a:endParaRPr>
          </a:p>
          <a:p>
            <a:endParaRPr lang="fr-FR" dirty="0"/>
          </a:p>
        </p:txBody>
      </p:sp>
    </p:spTree>
    <p:extLst>
      <p:ext uri="{BB962C8B-B14F-4D97-AF65-F5344CB8AC3E}">
        <p14:creationId xmlns:p14="http://schemas.microsoft.com/office/powerpoint/2010/main" val="3035714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0831" y="298864"/>
            <a:ext cx="8930640" cy="1158875"/>
          </a:xfrm>
        </p:spPr>
        <p:txBody>
          <a:bodyPr>
            <a:normAutofit fontScale="90000"/>
          </a:bodyPr>
          <a:lstStyle/>
          <a:p>
            <a:pPr algn="ctr"/>
            <a:r>
              <a:rPr lang="fr-FR" b="1" dirty="0">
                <a:effectLst>
                  <a:outerShdw blurRad="38100" dist="38100" dir="2700000" algn="tl">
                    <a:srgbClr val="000000">
                      <a:alpha val="43137"/>
                    </a:srgbClr>
                  </a:outerShdw>
                </a:effectLst>
              </a:rPr>
              <a:t>EP2 – Les aménagement de texte</a:t>
            </a:r>
            <a:br>
              <a:rPr lang="fr-FR" b="1" dirty="0">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Le CCF à partir de 2023</a:t>
            </a:r>
          </a:p>
        </p:txBody>
      </p:sp>
      <p:sp>
        <p:nvSpPr>
          <p:cNvPr id="4" name="Espace réservé de la date 3"/>
          <p:cNvSpPr>
            <a:spLocks noGrp="1"/>
          </p:cNvSpPr>
          <p:nvPr>
            <p:ph type="dt" sz="half" idx="10"/>
          </p:nvPr>
        </p:nvSpPr>
        <p:spPr/>
        <p:txBody>
          <a:bodyPr/>
          <a:lstStyle/>
          <a:p>
            <a:fld id="{E9139EEC-E4CB-4250-A3EA-438199D3F760}" type="datetime1">
              <a:rPr lang="fr-FR" smtClean="0"/>
              <a:t>18/06/2025</a:t>
            </a:fld>
            <a:r>
              <a:rPr lang="fr-FR" dirty="0"/>
              <a:t> </a:t>
            </a:r>
          </a:p>
        </p:txBody>
      </p:sp>
      <p:sp>
        <p:nvSpPr>
          <p:cNvPr id="5" name="Espace réservé du pied de page 4"/>
          <p:cNvSpPr>
            <a:spLocks noGrp="1"/>
          </p:cNvSpPr>
          <p:nvPr>
            <p:ph type="ftr" sz="quarter" idx="11"/>
          </p:nvPr>
        </p:nvSpPr>
        <p:spPr/>
        <p:txBody>
          <a:bodyPr/>
          <a:lstStyle/>
          <a:p>
            <a:r>
              <a:rPr lang="fr-FR"/>
              <a:t>Benoît BERNIER - IEN filière alimentation</a:t>
            </a:r>
          </a:p>
        </p:txBody>
      </p:sp>
      <p:sp>
        <p:nvSpPr>
          <p:cNvPr id="6" name="Espace réservé du numéro de diapositive 5"/>
          <p:cNvSpPr>
            <a:spLocks noGrp="1"/>
          </p:cNvSpPr>
          <p:nvPr>
            <p:ph type="sldNum" sz="quarter" idx="12"/>
          </p:nvPr>
        </p:nvSpPr>
        <p:spPr/>
        <p:txBody>
          <a:bodyPr/>
          <a:lstStyle/>
          <a:p>
            <a:fld id="{30A871DD-6D03-408B-8B85-DC6F055F27F7}" type="slidenum">
              <a:rPr lang="fr-FR" smtClean="0"/>
              <a:t>9</a:t>
            </a:fld>
            <a:endParaRPr lang="fr-FR"/>
          </a:p>
        </p:txBody>
      </p:sp>
      <p:pic>
        <p:nvPicPr>
          <p:cNvPr id="9" name="Image 8"/>
          <p:cNvPicPr>
            <a:picLocks noChangeAspect="1"/>
          </p:cNvPicPr>
          <p:nvPr/>
        </p:nvPicPr>
        <p:blipFill>
          <a:blip r:embed="rId3"/>
          <a:stretch>
            <a:fillRect/>
          </a:stretch>
        </p:blipFill>
        <p:spPr>
          <a:xfrm>
            <a:off x="357809" y="400074"/>
            <a:ext cx="1428750" cy="1438275"/>
          </a:xfrm>
          <a:prstGeom prst="rect">
            <a:avLst/>
          </a:prstGeom>
        </p:spPr>
      </p:pic>
      <p:sp>
        <p:nvSpPr>
          <p:cNvPr id="3" name="Espace réservé du contenu 2"/>
          <p:cNvSpPr>
            <a:spLocks noGrp="1"/>
          </p:cNvSpPr>
          <p:nvPr>
            <p:ph idx="1"/>
          </p:nvPr>
        </p:nvSpPr>
        <p:spPr>
          <a:xfrm>
            <a:off x="357809" y="1683026"/>
            <a:ext cx="11463130" cy="4673323"/>
          </a:xfrm>
        </p:spPr>
        <p:txBody>
          <a:bodyPr>
            <a:normAutofit fontScale="25000" lnSpcReduction="20000"/>
          </a:bodyPr>
          <a:lstStyle/>
          <a:p>
            <a:pPr marL="0" indent="0">
              <a:buNone/>
            </a:pPr>
            <a:endParaRPr lang="fr-FR" sz="8000" b="1" dirty="0"/>
          </a:p>
          <a:p>
            <a:pPr marL="0" indent="0">
              <a:buNone/>
            </a:pPr>
            <a:r>
              <a:rPr lang="fr-FR" sz="8000" b="1" dirty="0"/>
              <a:t>3.2 Contrôle en cours de formation </a:t>
            </a:r>
            <a:endParaRPr lang="fr-FR" sz="8000" dirty="0"/>
          </a:p>
          <a:p>
            <a:pPr marL="0" indent="0">
              <a:buNone/>
            </a:pPr>
            <a:r>
              <a:rPr lang="fr-FR" sz="8000" dirty="0"/>
              <a:t>Le contrôle des acquis des candidats s’effectue :</a:t>
            </a:r>
          </a:p>
          <a:p>
            <a:pPr lvl="0"/>
            <a:r>
              <a:rPr lang="fr-FR" sz="8000" dirty="0"/>
              <a:t>En établissement de formation, l’équipe pédagogique du domaine professionnel (spécialité, gestion appliquée, sciences appliquées) évalue tout ou partie des compétences du candidat pour le pôle  2 et les savoirs associés liés à celles-ci lors de</a:t>
            </a:r>
            <a:r>
              <a:rPr lang="fr-FR" sz="8000" b="1" dirty="0"/>
              <a:t> </a:t>
            </a:r>
            <a:r>
              <a:rPr lang="fr-FR" sz="8000" b="1" dirty="0">
                <a:solidFill>
                  <a:srgbClr val="FF0000"/>
                </a:solidFill>
              </a:rPr>
              <a:t>plusieurs</a:t>
            </a:r>
            <a:r>
              <a:rPr lang="fr-FR" sz="8000" dirty="0">
                <a:solidFill>
                  <a:srgbClr val="FF0000"/>
                </a:solidFill>
              </a:rPr>
              <a:t> </a:t>
            </a:r>
            <a:r>
              <a:rPr lang="fr-FR" sz="8000" b="1" dirty="0">
                <a:solidFill>
                  <a:srgbClr val="FF0000"/>
                </a:solidFill>
              </a:rPr>
              <a:t>situations professionnelles</a:t>
            </a:r>
            <a:r>
              <a:rPr lang="fr-FR" sz="8000" dirty="0">
                <a:solidFill>
                  <a:srgbClr val="FF0000"/>
                </a:solidFill>
              </a:rPr>
              <a:t> </a:t>
            </a:r>
            <a:r>
              <a:rPr lang="fr-FR" sz="8000" dirty="0"/>
              <a:t>écrites, orales et pratiques organisées dans le cadre de la formation au fur et à mesure que les apprenants atteignent le niveau requis. Le degré d’exigences est identique à celui des épreuves ponctuelles écrites, orales et pratiques au fur et à mesure que les apprenants atteignent le niveau requis. </a:t>
            </a:r>
          </a:p>
          <a:p>
            <a:pPr lvl="0"/>
            <a:r>
              <a:rPr lang="fr-FR" sz="8000" dirty="0"/>
              <a:t>En entreprises, le professeur/formateur de spécialité et le professionnel évaluent les compétences du pôle 2</a:t>
            </a:r>
          </a:p>
          <a:p>
            <a:r>
              <a:rPr lang="fr-FR" sz="8000" dirty="0"/>
              <a:t>En fin du cursus de formation, l’équipe pédagogique </a:t>
            </a:r>
            <a:r>
              <a:rPr lang="fr-FR" sz="8000" b="1" dirty="0"/>
              <a:t>et</a:t>
            </a:r>
            <a:r>
              <a:rPr lang="fr-FR" sz="8000" dirty="0"/>
              <a:t> un professionnel s’appuient sur les évaluations effectuées afin de dégager un profil de compétences qui est traduit en note finale pour l’épreuve.</a:t>
            </a:r>
          </a:p>
          <a:p>
            <a:pPr marL="0" indent="0">
              <a:buNone/>
            </a:pPr>
            <a:endParaRPr lang="fr-FR" sz="6400" dirty="0"/>
          </a:p>
          <a:p>
            <a:pPr marL="0" indent="0">
              <a:buNone/>
            </a:pPr>
            <a:r>
              <a:rPr lang="fr-FR" sz="6400" dirty="0"/>
              <a:t>L’inspecteur de l’éducation nationale en charge de la spécialité veille au bon déroulement des situations d’évaluation organisées sous la responsabilité du chef d’établissement et à l’harmonisation de l’évaluation. </a:t>
            </a:r>
          </a:p>
          <a:p>
            <a:endParaRPr lang="fr-FR" dirty="0"/>
          </a:p>
        </p:txBody>
      </p:sp>
    </p:spTree>
    <p:extLst>
      <p:ext uri="{BB962C8B-B14F-4D97-AF65-F5344CB8AC3E}">
        <p14:creationId xmlns:p14="http://schemas.microsoft.com/office/powerpoint/2010/main" val="292462104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1712</TotalTime>
  <Words>1432</Words>
  <Application>Microsoft Office PowerPoint</Application>
  <PresentationFormat>Grand écran</PresentationFormat>
  <Paragraphs>128</Paragraphs>
  <Slides>13</Slides>
  <Notes>12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Times New Roman</vt:lpstr>
      <vt:lpstr>Thème Office</vt:lpstr>
      <vt:lpstr>  Métiers de l’alimentation   2022-2023 </vt:lpstr>
      <vt:lpstr>    CAP Pâtissier   CAP Pâtissier à partir de la session 2023 :  - EP1 en CCF   - EP2 plus 30’  </vt:lpstr>
      <vt:lpstr>Les aménagements de textes…</vt:lpstr>
      <vt:lpstr>1) EP1</vt:lpstr>
      <vt:lpstr>EP1 – Les aménagement de texte</vt:lpstr>
      <vt:lpstr>EP1 – Les aménagement de texte Le CCF à partir de la session 2023</vt:lpstr>
      <vt:lpstr>2) EP2</vt:lpstr>
      <vt:lpstr>EP2 – Les aménagement de texte Le CCF à partir de 2023</vt:lpstr>
      <vt:lpstr>EP2 – Les aménagement de texte Le CCF à partir de 2023</vt:lpstr>
      <vt:lpstr>3) Principes et modalités du CCF</vt:lpstr>
      <vt:lpstr>Les modalités  du CCF « continué » à partir de 2023</vt:lpstr>
      <vt:lpstr>Les modalités et principes du CCF « continué » à partir de 2023</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Métiers de l’alimentation   2022-2023</dc:title>
  <dc:creator>Bernier Benoit</dc:creator>
  <cp:lastModifiedBy>Bernier Benoit</cp:lastModifiedBy>
  <cp:revision>19</cp:revision>
  <dcterms:created xsi:type="dcterms:W3CDTF">2022-11-30T10:44:48Z</dcterms:created>
  <dcterms:modified xsi:type="dcterms:W3CDTF">2025-06-18T13:36:45Z</dcterms:modified>
</cp:coreProperties>
</file>